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85" r:id="rId2"/>
    <p:sldId id="257" r:id="rId3"/>
    <p:sldId id="266" r:id="rId4"/>
    <p:sldId id="259" r:id="rId5"/>
    <p:sldId id="260" r:id="rId6"/>
    <p:sldId id="261" r:id="rId7"/>
    <p:sldId id="268" r:id="rId8"/>
    <p:sldId id="269" r:id="rId9"/>
    <p:sldId id="270" r:id="rId10"/>
    <p:sldId id="286" r:id="rId11"/>
    <p:sldId id="271" r:id="rId12"/>
    <p:sldId id="272" r:id="rId13"/>
    <p:sldId id="273" r:id="rId14"/>
    <p:sldId id="274" r:id="rId15"/>
    <p:sldId id="275" r:id="rId16"/>
    <p:sldId id="288" r:id="rId17"/>
    <p:sldId id="287" r:id="rId18"/>
    <p:sldId id="278" r:id="rId19"/>
    <p:sldId id="277" r:id="rId20"/>
    <p:sldId id="262" r:id="rId21"/>
    <p:sldId id="276" r:id="rId22"/>
    <p:sldId id="283" r:id="rId23"/>
    <p:sldId id="284" r:id="rId24"/>
    <p:sldId id="279" r:id="rId25"/>
    <p:sldId id="282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52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70DA3-DB74-4DE1-B433-763280FBA0E7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F1E69-38A8-444F-801F-815FF3AFB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1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F1E69-38A8-444F-801F-815FF3AFB0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1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F1E69-38A8-444F-801F-815FF3AFB0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8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6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1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28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2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2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9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1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5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2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7C141-C77C-458D-9113-72C9C297B1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F70D5-F5C1-4574-9006-05256A9F1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618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onbd.com/" TargetMode="External"/><Relationship Id="rId2" Type="http://schemas.openxmlformats.org/officeDocument/2006/relationships/hyperlink" Target="http://www.lexica.ar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hutterstock.com/" TargetMode="External"/><Relationship Id="rId5" Type="http://schemas.openxmlformats.org/officeDocument/2006/relationships/hyperlink" Target="http://www.tutorialspoint.com/" TargetMode="External"/><Relationship Id="rId4" Type="http://schemas.openxmlformats.org/officeDocument/2006/relationships/hyperlink" Target="http://www.arduino.cc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E07D1CE-E75E-EB32-19AC-E6BD9021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4553146" cy="6829719"/>
          </a:xfrm>
          <a:prstGeom prst="rect">
            <a:avLst/>
          </a:prstGeom>
        </p:spPr>
      </p:pic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1BBF1BF7-CE33-EDBD-CEC6-F0BF6D8F7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854" y="0"/>
            <a:ext cx="4553146" cy="6829719"/>
          </a:xfrm>
          <a:prstGeom prst="rect">
            <a:avLst/>
          </a:prstGeom>
        </p:spPr>
      </p:pic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69430B09-A2AE-719C-B28E-8FE690D01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427" y="14140"/>
            <a:ext cx="4553146" cy="682971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26B83B-28CC-90ED-EA7B-36455538B08B}"/>
              </a:ext>
            </a:extLst>
          </p:cNvPr>
          <p:cNvSpPr/>
          <p:nvPr/>
        </p:nvSpPr>
        <p:spPr>
          <a:xfrm>
            <a:off x="0" y="-1"/>
            <a:ext cx="12191999" cy="6843860"/>
          </a:xfrm>
          <a:custGeom>
            <a:avLst/>
            <a:gdLst/>
            <a:ahLst/>
            <a:cxnLst/>
            <a:rect l="l" t="t" r="r" b="b"/>
            <a:pathLst>
              <a:path w="12191999" h="6843860">
                <a:moveTo>
                  <a:pt x="2438180" y="3294250"/>
                </a:moveTo>
                <a:cubicBezTo>
                  <a:pt x="2519037" y="3294250"/>
                  <a:pt x="2582764" y="3329197"/>
                  <a:pt x="2629359" y="3399090"/>
                </a:cubicBezTo>
                <a:cubicBezTo>
                  <a:pt x="2675955" y="3468984"/>
                  <a:pt x="2699252" y="3564573"/>
                  <a:pt x="2699252" y="3685859"/>
                </a:cubicBezTo>
                <a:cubicBezTo>
                  <a:pt x="2699252" y="3763290"/>
                  <a:pt x="2687946" y="3830099"/>
                  <a:pt x="2665334" y="3886288"/>
                </a:cubicBezTo>
                <a:cubicBezTo>
                  <a:pt x="2642721" y="3942477"/>
                  <a:pt x="2610858" y="3985646"/>
                  <a:pt x="2569744" y="4015797"/>
                </a:cubicBezTo>
                <a:cubicBezTo>
                  <a:pt x="2528630" y="4045947"/>
                  <a:pt x="2482377" y="4061022"/>
                  <a:pt x="2430985" y="4061022"/>
                </a:cubicBezTo>
                <a:cubicBezTo>
                  <a:pt x="2346702" y="4061022"/>
                  <a:pt x="2280063" y="4027446"/>
                  <a:pt x="2231070" y="3960293"/>
                </a:cubicBezTo>
                <a:cubicBezTo>
                  <a:pt x="2182075" y="3893140"/>
                  <a:pt x="2157579" y="3799607"/>
                  <a:pt x="2157579" y="3679692"/>
                </a:cubicBezTo>
                <a:cubicBezTo>
                  <a:pt x="2157579" y="3557036"/>
                  <a:pt x="2182247" y="3462131"/>
                  <a:pt x="2231583" y="3394979"/>
                </a:cubicBezTo>
                <a:cubicBezTo>
                  <a:pt x="2280920" y="3327826"/>
                  <a:pt x="2349785" y="3294250"/>
                  <a:pt x="2438180" y="3294250"/>
                </a:cubicBezTo>
                <a:close/>
                <a:moveTo>
                  <a:pt x="10521500" y="2940672"/>
                </a:moveTo>
                <a:lnTo>
                  <a:pt x="10521500" y="4414600"/>
                </a:lnTo>
                <a:lnTo>
                  <a:pt x="11473284" y="4414600"/>
                </a:lnTo>
                <a:lnTo>
                  <a:pt x="11473284" y="4067189"/>
                </a:lnTo>
                <a:lnTo>
                  <a:pt x="10965529" y="4067189"/>
                </a:lnTo>
                <a:lnTo>
                  <a:pt x="10965529" y="3850314"/>
                </a:lnTo>
                <a:lnTo>
                  <a:pt x="11410585" y="3850314"/>
                </a:lnTo>
                <a:lnTo>
                  <a:pt x="11410585" y="3502902"/>
                </a:lnTo>
                <a:lnTo>
                  <a:pt x="10965529" y="3502902"/>
                </a:lnTo>
                <a:lnTo>
                  <a:pt x="10965529" y="3288083"/>
                </a:lnTo>
                <a:lnTo>
                  <a:pt x="11439365" y="3288083"/>
                </a:lnTo>
                <a:lnTo>
                  <a:pt x="11439365" y="2940672"/>
                </a:lnTo>
                <a:close/>
                <a:moveTo>
                  <a:pt x="7616375" y="2940672"/>
                </a:moveTo>
                <a:lnTo>
                  <a:pt x="7616375" y="4414600"/>
                </a:lnTo>
                <a:lnTo>
                  <a:pt x="8027513" y="4414600"/>
                </a:lnTo>
                <a:lnTo>
                  <a:pt x="8027513" y="3795838"/>
                </a:lnTo>
                <a:cubicBezTo>
                  <a:pt x="8027513" y="3705388"/>
                  <a:pt x="8025457" y="3623845"/>
                  <a:pt x="8021346" y="3551211"/>
                </a:cubicBezTo>
                <a:lnTo>
                  <a:pt x="8025457" y="3551211"/>
                </a:lnTo>
                <a:cubicBezTo>
                  <a:pt x="8051496" y="3596436"/>
                  <a:pt x="8085072" y="3647143"/>
                  <a:pt x="8126186" y="3703332"/>
                </a:cubicBezTo>
                <a:lnTo>
                  <a:pt x="8646274" y="4414600"/>
                </a:lnTo>
                <a:lnTo>
                  <a:pt x="9035828" y="4414600"/>
                </a:lnTo>
                <a:lnTo>
                  <a:pt x="9035828" y="2940672"/>
                </a:lnTo>
                <a:lnTo>
                  <a:pt x="8624690" y="2940672"/>
                </a:lnTo>
                <a:lnTo>
                  <a:pt x="8624690" y="3601575"/>
                </a:lnTo>
                <a:cubicBezTo>
                  <a:pt x="8624690" y="3675580"/>
                  <a:pt x="8626746" y="3727658"/>
                  <a:pt x="8630857" y="3757808"/>
                </a:cubicBezTo>
                <a:lnTo>
                  <a:pt x="8626746" y="3757808"/>
                </a:lnTo>
                <a:cubicBezTo>
                  <a:pt x="8622634" y="3748215"/>
                  <a:pt x="8616639" y="3737251"/>
                  <a:pt x="8608758" y="3724917"/>
                </a:cubicBezTo>
                <a:cubicBezTo>
                  <a:pt x="8600878" y="3712583"/>
                  <a:pt x="8592484" y="3699906"/>
                  <a:pt x="8583576" y="3686886"/>
                </a:cubicBezTo>
                <a:cubicBezTo>
                  <a:pt x="8574668" y="3673867"/>
                  <a:pt x="8565760" y="3661190"/>
                  <a:pt x="8556852" y="3648856"/>
                </a:cubicBezTo>
                <a:cubicBezTo>
                  <a:pt x="8547944" y="3636522"/>
                  <a:pt x="8540407" y="3625901"/>
                  <a:pt x="8534240" y="3616993"/>
                </a:cubicBezTo>
                <a:lnTo>
                  <a:pt x="8035736" y="2940672"/>
                </a:lnTo>
                <a:close/>
                <a:moveTo>
                  <a:pt x="6454325" y="2940672"/>
                </a:moveTo>
                <a:lnTo>
                  <a:pt x="6454325" y="4414600"/>
                </a:lnTo>
                <a:lnTo>
                  <a:pt x="7406109" y="4414600"/>
                </a:lnTo>
                <a:lnTo>
                  <a:pt x="7406109" y="4067189"/>
                </a:lnTo>
                <a:lnTo>
                  <a:pt x="6898354" y="4067189"/>
                </a:lnTo>
                <a:lnTo>
                  <a:pt x="6898354" y="3850314"/>
                </a:lnTo>
                <a:lnTo>
                  <a:pt x="7343410" y="3850314"/>
                </a:lnTo>
                <a:lnTo>
                  <a:pt x="7343410" y="3502902"/>
                </a:lnTo>
                <a:lnTo>
                  <a:pt x="6898354" y="3502902"/>
                </a:lnTo>
                <a:lnTo>
                  <a:pt x="6898354" y="3288083"/>
                </a:lnTo>
                <a:lnTo>
                  <a:pt x="7372190" y="3288083"/>
                </a:lnTo>
                <a:lnTo>
                  <a:pt x="7372190" y="2940672"/>
                </a:lnTo>
                <a:close/>
                <a:moveTo>
                  <a:pt x="4111175" y="2940672"/>
                </a:moveTo>
                <a:lnTo>
                  <a:pt x="4111175" y="4414600"/>
                </a:lnTo>
                <a:lnTo>
                  <a:pt x="5062960" y="4414600"/>
                </a:lnTo>
                <a:lnTo>
                  <a:pt x="5062960" y="4067189"/>
                </a:lnTo>
                <a:lnTo>
                  <a:pt x="4555204" y="4067189"/>
                </a:lnTo>
                <a:lnTo>
                  <a:pt x="4555204" y="2940672"/>
                </a:lnTo>
                <a:close/>
                <a:moveTo>
                  <a:pt x="3377751" y="2940672"/>
                </a:moveTo>
                <a:lnTo>
                  <a:pt x="3377751" y="4414600"/>
                </a:lnTo>
                <a:lnTo>
                  <a:pt x="3821779" y="4414600"/>
                </a:lnTo>
                <a:lnTo>
                  <a:pt x="3821779" y="2940672"/>
                </a:lnTo>
                <a:close/>
                <a:moveTo>
                  <a:pt x="9858912" y="2916003"/>
                </a:moveTo>
                <a:cubicBezTo>
                  <a:pt x="9676641" y="2916003"/>
                  <a:pt x="9531372" y="2958659"/>
                  <a:pt x="9423106" y="3043970"/>
                </a:cubicBezTo>
                <a:cubicBezTo>
                  <a:pt x="9314840" y="3129281"/>
                  <a:pt x="9260707" y="3243200"/>
                  <a:pt x="9260707" y="3385728"/>
                </a:cubicBezTo>
                <a:cubicBezTo>
                  <a:pt x="9260707" y="3589241"/>
                  <a:pt x="9379252" y="3736566"/>
                  <a:pt x="9616341" y="3827701"/>
                </a:cubicBezTo>
                <a:cubicBezTo>
                  <a:pt x="9689660" y="3855110"/>
                  <a:pt x="9739854" y="3876695"/>
                  <a:pt x="9766920" y="3892455"/>
                </a:cubicBezTo>
                <a:cubicBezTo>
                  <a:pt x="9793987" y="3908216"/>
                  <a:pt x="9814201" y="3925175"/>
                  <a:pt x="9827563" y="3943334"/>
                </a:cubicBezTo>
                <a:cubicBezTo>
                  <a:pt x="9840925" y="3961492"/>
                  <a:pt x="9847606" y="3982563"/>
                  <a:pt x="9847606" y="4006546"/>
                </a:cubicBezTo>
                <a:cubicBezTo>
                  <a:pt x="9847606" y="4040122"/>
                  <a:pt x="9834244" y="4065647"/>
                  <a:pt x="9807520" y="4083120"/>
                </a:cubicBezTo>
                <a:cubicBezTo>
                  <a:pt x="9780796" y="4100594"/>
                  <a:pt x="9743108" y="4109330"/>
                  <a:pt x="9694457" y="4109330"/>
                </a:cubicBezTo>
                <a:cubicBezTo>
                  <a:pt x="9630045" y="4109330"/>
                  <a:pt x="9560495" y="4095455"/>
                  <a:pt x="9485805" y="4067703"/>
                </a:cubicBezTo>
                <a:cubicBezTo>
                  <a:pt x="9411115" y="4039951"/>
                  <a:pt x="9342935" y="4003463"/>
                  <a:pt x="9281264" y="3958237"/>
                </a:cubicBezTo>
                <a:lnTo>
                  <a:pt x="9281264" y="4362180"/>
                </a:lnTo>
                <a:cubicBezTo>
                  <a:pt x="9409402" y="4414258"/>
                  <a:pt x="9550559" y="4440296"/>
                  <a:pt x="9704736" y="4440296"/>
                </a:cubicBezTo>
                <a:cubicBezTo>
                  <a:pt x="9837670" y="4440296"/>
                  <a:pt x="9951418" y="4422480"/>
                  <a:pt x="10045980" y="4386848"/>
                </a:cubicBezTo>
                <a:cubicBezTo>
                  <a:pt x="10140542" y="4351216"/>
                  <a:pt x="10214033" y="4297083"/>
                  <a:pt x="10266453" y="4224449"/>
                </a:cubicBezTo>
                <a:cubicBezTo>
                  <a:pt x="10318873" y="4151815"/>
                  <a:pt x="10345083" y="4066504"/>
                  <a:pt x="10345083" y="3968516"/>
                </a:cubicBezTo>
                <a:cubicBezTo>
                  <a:pt x="10345083" y="3867787"/>
                  <a:pt x="10313390" y="3780763"/>
                  <a:pt x="10250007" y="3707443"/>
                </a:cubicBezTo>
                <a:cubicBezTo>
                  <a:pt x="10186623" y="3634124"/>
                  <a:pt x="10078529" y="3566629"/>
                  <a:pt x="9925722" y="3504958"/>
                </a:cubicBezTo>
                <a:cubicBezTo>
                  <a:pt x="9848291" y="3472752"/>
                  <a:pt x="9797413" y="3446542"/>
                  <a:pt x="9773087" y="3426328"/>
                </a:cubicBezTo>
                <a:cubicBezTo>
                  <a:pt x="9748762" y="3406114"/>
                  <a:pt x="9736599" y="3380589"/>
                  <a:pt x="9736599" y="3349754"/>
                </a:cubicBezTo>
                <a:cubicBezTo>
                  <a:pt x="9736599" y="3317548"/>
                  <a:pt x="9751674" y="3292194"/>
                  <a:pt x="9781824" y="3273693"/>
                </a:cubicBezTo>
                <a:cubicBezTo>
                  <a:pt x="9811974" y="3255192"/>
                  <a:pt x="9851717" y="3245941"/>
                  <a:pt x="9901054" y="3245941"/>
                </a:cubicBezTo>
                <a:cubicBezTo>
                  <a:pt x="10020969" y="3245941"/>
                  <a:pt x="10142940" y="3279860"/>
                  <a:pt x="10266967" y="3347698"/>
                </a:cubicBezTo>
                <a:lnTo>
                  <a:pt x="10266967" y="2972535"/>
                </a:lnTo>
                <a:cubicBezTo>
                  <a:pt x="10203240" y="2955404"/>
                  <a:pt x="10153733" y="2943755"/>
                  <a:pt x="10118443" y="2937588"/>
                </a:cubicBezTo>
                <a:cubicBezTo>
                  <a:pt x="10083154" y="2931421"/>
                  <a:pt x="10043924" y="2926282"/>
                  <a:pt x="10000755" y="2922170"/>
                </a:cubicBezTo>
                <a:cubicBezTo>
                  <a:pt x="9957585" y="2918059"/>
                  <a:pt x="9910305" y="2916003"/>
                  <a:pt x="9858912" y="2916003"/>
                </a:cubicBezTo>
                <a:close/>
                <a:moveTo>
                  <a:pt x="5791738" y="2916003"/>
                </a:moveTo>
                <a:cubicBezTo>
                  <a:pt x="5609467" y="2916003"/>
                  <a:pt x="5464198" y="2958659"/>
                  <a:pt x="5355932" y="3043970"/>
                </a:cubicBezTo>
                <a:cubicBezTo>
                  <a:pt x="5247666" y="3129281"/>
                  <a:pt x="5193533" y="3243200"/>
                  <a:pt x="5193533" y="3385728"/>
                </a:cubicBezTo>
                <a:cubicBezTo>
                  <a:pt x="5193533" y="3589241"/>
                  <a:pt x="5312077" y="3736566"/>
                  <a:pt x="5549166" y="3827701"/>
                </a:cubicBezTo>
                <a:cubicBezTo>
                  <a:pt x="5622486" y="3855110"/>
                  <a:pt x="5672680" y="3876695"/>
                  <a:pt x="5699746" y="3892455"/>
                </a:cubicBezTo>
                <a:cubicBezTo>
                  <a:pt x="5726812" y="3908216"/>
                  <a:pt x="5747026" y="3925175"/>
                  <a:pt x="5760388" y="3943334"/>
                </a:cubicBezTo>
                <a:cubicBezTo>
                  <a:pt x="5773750" y="3961492"/>
                  <a:pt x="5780431" y="3982563"/>
                  <a:pt x="5780431" y="4006546"/>
                </a:cubicBezTo>
                <a:cubicBezTo>
                  <a:pt x="5780431" y="4040122"/>
                  <a:pt x="5767069" y="4065647"/>
                  <a:pt x="5740345" y="4083120"/>
                </a:cubicBezTo>
                <a:cubicBezTo>
                  <a:pt x="5713621" y="4100594"/>
                  <a:pt x="5675934" y="4109330"/>
                  <a:pt x="5627283" y="4109330"/>
                </a:cubicBezTo>
                <a:cubicBezTo>
                  <a:pt x="5562871" y="4109330"/>
                  <a:pt x="5493320" y="4095455"/>
                  <a:pt x="5418630" y="4067703"/>
                </a:cubicBezTo>
                <a:cubicBezTo>
                  <a:pt x="5343940" y="4039951"/>
                  <a:pt x="5275760" y="4003463"/>
                  <a:pt x="5214090" y="3958237"/>
                </a:cubicBezTo>
                <a:lnTo>
                  <a:pt x="5214090" y="4362180"/>
                </a:lnTo>
                <a:cubicBezTo>
                  <a:pt x="5342228" y="4414258"/>
                  <a:pt x="5483384" y="4440296"/>
                  <a:pt x="5637561" y="4440296"/>
                </a:cubicBezTo>
                <a:cubicBezTo>
                  <a:pt x="5770495" y="4440296"/>
                  <a:pt x="5884244" y="4422480"/>
                  <a:pt x="5978805" y="4386848"/>
                </a:cubicBezTo>
                <a:cubicBezTo>
                  <a:pt x="6073367" y="4351216"/>
                  <a:pt x="6146858" y="4297083"/>
                  <a:pt x="6199278" y="4224449"/>
                </a:cubicBezTo>
                <a:cubicBezTo>
                  <a:pt x="6251698" y="4151815"/>
                  <a:pt x="6277908" y="4066504"/>
                  <a:pt x="6277908" y="3968516"/>
                </a:cubicBezTo>
                <a:cubicBezTo>
                  <a:pt x="6277908" y="3867787"/>
                  <a:pt x="6246216" y="3780763"/>
                  <a:pt x="6182832" y="3707443"/>
                </a:cubicBezTo>
                <a:cubicBezTo>
                  <a:pt x="6119448" y="3634124"/>
                  <a:pt x="6011354" y="3566629"/>
                  <a:pt x="5858548" y="3504958"/>
                </a:cubicBezTo>
                <a:cubicBezTo>
                  <a:pt x="5781117" y="3472752"/>
                  <a:pt x="5730238" y="3446542"/>
                  <a:pt x="5705913" y="3426328"/>
                </a:cubicBezTo>
                <a:cubicBezTo>
                  <a:pt x="5681587" y="3406114"/>
                  <a:pt x="5669424" y="3380589"/>
                  <a:pt x="5669424" y="3349754"/>
                </a:cubicBezTo>
                <a:cubicBezTo>
                  <a:pt x="5669424" y="3317548"/>
                  <a:pt x="5684499" y="3292194"/>
                  <a:pt x="5714650" y="3273693"/>
                </a:cubicBezTo>
                <a:cubicBezTo>
                  <a:pt x="5744799" y="3255192"/>
                  <a:pt x="5784543" y="3245941"/>
                  <a:pt x="5833880" y="3245941"/>
                </a:cubicBezTo>
                <a:cubicBezTo>
                  <a:pt x="5953795" y="3245941"/>
                  <a:pt x="6075766" y="3279860"/>
                  <a:pt x="6199792" y="3347698"/>
                </a:cubicBezTo>
                <a:lnTo>
                  <a:pt x="6199792" y="2972535"/>
                </a:lnTo>
                <a:cubicBezTo>
                  <a:pt x="6136065" y="2955404"/>
                  <a:pt x="6086557" y="2943755"/>
                  <a:pt x="6051268" y="2937588"/>
                </a:cubicBezTo>
                <a:cubicBezTo>
                  <a:pt x="6015979" y="2931421"/>
                  <a:pt x="5976750" y="2926282"/>
                  <a:pt x="5933580" y="2922170"/>
                </a:cubicBezTo>
                <a:cubicBezTo>
                  <a:pt x="5890411" y="2918059"/>
                  <a:pt x="5843130" y="2916003"/>
                  <a:pt x="5791738" y="2916003"/>
                </a:cubicBezTo>
                <a:close/>
                <a:moveTo>
                  <a:pt x="2442291" y="2916003"/>
                </a:moveTo>
                <a:cubicBezTo>
                  <a:pt x="2295652" y="2916003"/>
                  <a:pt x="2164773" y="2948723"/>
                  <a:pt x="2049655" y="3014162"/>
                </a:cubicBezTo>
                <a:cubicBezTo>
                  <a:pt x="1934536" y="3079602"/>
                  <a:pt x="1845114" y="3172279"/>
                  <a:pt x="1781388" y="3292194"/>
                </a:cubicBezTo>
                <a:cubicBezTo>
                  <a:pt x="1717661" y="3412110"/>
                  <a:pt x="1685798" y="3547100"/>
                  <a:pt x="1685798" y="3697165"/>
                </a:cubicBezTo>
                <a:cubicBezTo>
                  <a:pt x="1685798" y="3840378"/>
                  <a:pt x="1717318" y="3968687"/>
                  <a:pt x="1780360" y="4082093"/>
                </a:cubicBezTo>
                <a:cubicBezTo>
                  <a:pt x="1843401" y="4195498"/>
                  <a:pt x="1931624" y="4283550"/>
                  <a:pt x="2045030" y="4346249"/>
                </a:cubicBezTo>
                <a:cubicBezTo>
                  <a:pt x="2158435" y="4408947"/>
                  <a:pt x="2284346" y="4440296"/>
                  <a:pt x="2422762" y="4440296"/>
                </a:cubicBezTo>
                <a:cubicBezTo>
                  <a:pt x="2564605" y="4440296"/>
                  <a:pt x="2692743" y="4407919"/>
                  <a:pt x="2807176" y="4343165"/>
                </a:cubicBezTo>
                <a:cubicBezTo>
                  <a:pt x="2921610" y="4278411"/>
                  <a:pt x="3010689" y="4187618"/>
                  <a:pt x="3074416" y="4070786"/>
                </a:cubicBezTo>
                <a:cubicBezTo>
                  <a:pt x="3138142" y="3953955"/>
                  <a:pt x="3170005" y="3821534"/>
                  <a:pt x="3170005" y="3673525"/>
                </a:cubicBezTo>
                <a:cubicBezTo>
                  <a:pt x="3170005" y="3526200"/>
                  <a:pt x="3139684" y="3394465"/>
                  <a:pt x="3079041" y="3278318"/>
                </a:cubicBezTo>
                <a:cubicBezTo>
                  <a:pt x="3018398" y="3162172"/>
                  <a:pt x="2932402" y="3072750"/>
                  <a:pt x="2821052" y="3010051"/>
                </a:cubicBezTo>
                <a:cubicBezTo>
                  <a:pt x="2709702" y="2947353"/>
                  <a:pt x="2583449" y="2916003"/>
                  <a:pt x="2442291" y="2916003"/>
                </a:cubicBezTo>
                <a:close/>
                <a:moveTo>
                  <a:pt x="1105438" y="2916003"/>
                </a:moveTo>
                <a:cubicBezTo>
                  <a:pt x="923167" y="2916003"/>
                  <a:pt x="777898" y="2958659"/>
                  <a:pt x="669632" y="3043970"/>
                </a:cubicBezTo>
                <a:cubicBezTo>
                  <a:pt x="561366" y="3129281"/>
                  <a:pt x="507232" y="3243200"/>
                  <a:pt x="507232" y="3385728"/>
                </a:cubicBezTo>
                <a:cubicBezTo>
                  <a:pt x="507232" y="3589241"/>
                  <a:pt x="625777" y="3736566"/>
                  <a:pt x="862867" y="3827701"/>
                </a:cubicBezTo>
                <a:cubicBezTo>
                  <a:pt x="936186" y="3855110"/>
                  <a:pt x="986379" y="3876695"/>
                  <a:pt x="1013446" y="3892455"/>
                </a:cubicBezTo>
                <a:cubicBezTo>
                  <a:pt x="1040512" y="3908216"/>
                  <a:pt x="1060727" y="3925175"/>
                  <a:pt x="1074089" y="3943334"/>
                </a:cubicBezTo>
                <a:cubicBezTo>
                  <a:pt x="1087451" y="3961492"/>
                  <a:pt x="1094132" y="3982563"/>
                  <a:pt x="1094132" y="4006546"/>
                </a:cubicBezTo>
                <a:cubicBezTo>
                  <a:pt x="1094132" y="4040122"/>
                  <a:pt x="1080770" y="4065647"/>
                  <a:pt x="1054046" y="4083120"/>
                </a:cubicBezTo>
                <a:cubicBezTo>
                  <a:pt x="1027322" y="4100594"/>
                  <a:pt x="989634" y="4109330"/>
                  <a:pt x="940983" y="4109330"/>
                </a:cubicBezTo>
                <a:cubicBezTo>
                  <a:pt x="876571" y="4109330"/>
                  <a:pt x="807020" y="4095455"/>
                  <a:pt x="732330" y="4067703"/>
                </a:cubicBezTo>
                <a:cubicBezTo>
                  <a:pt x="657640" y="4039951"/>
                  <a:pt x="589460" y="4003463"/>
                  <a:pt x="527790" y="3958237"/>
                </a:cubicBezTo>
                <a:lnTo>
                  <a:pt x="527790" y="4362180"/>
                </a:lnTo>
                <a:cubicBezTo>
                  <a:pt x="655927" y="4414258"/>
                  <a:pt x="797085" y="4440296"/>
                  <a:pt x="951261" y="4440296"/>
                </a:cubicBezTo>
                <a:cubicBezTo>
                  <a:pt x="1084196" y="4440296"/>
                  <a:pt x="1197944" y="4422480"/>
                  <a:pt x="1292506" y="4386848"/>
                </a:cubicBezTo>
                <a:cubicBezTo>
                  <a:pt x="1387067" y="4351216"/>
                  <a:pt x="1460558" y="4297083"/>
                  <a:pt x="1512978" y="4224449"/>
                </a:cubicBezTo>
                <a:cubicBezTo>
                  <a:pt x="1565398" y="4151815"/>
                  <a:pt x="1591608" y="4066504"/>
                  <a:pt x="1591608" y="3968516"/>
                </a:cubicBezTo>
                <a:cubicBezTo>
                  <a:pt x="1591608" y="3867787"/>
                  <a:pt x="1559917" y="3780763"/>
                  <a:pt x="1496533" y="3707443"/>
                </a:cubicBezTo>
                <a:cubicBezTo>
                  <a:pt x="1433149" y="3634124"/>
                  <a:pt x="1325054" y="3566629"/>
                  <a:pt x="1172248" y="3504958"/>
                </a:cubicBezTo>
                <a:cubicBezTo>
                  <a:pt x="1094817" y="3472752"/>
                  <a:pt x="1043939" y="3446542"/>
                  <a:pt x="1019613" y="3426328"/>
                </a:cubicBezTo>
                <a:cubicBezTo>
                  <a:pt x="995287" y="3406114"/>
                  <a:pt x="983125" y="3380589"/>
                  <a:pt x="983125" y="3349754"/>
                </a:cubicBezTo>
                <a:cubicBezTo>
                  <a:pt x="983125" y="3317548"/>
                  <a:pt x="998200" y="3292194"/>
                  <a:pt x="1028350" y="3273693"/>
                </a:cubicBezTo>
                <a:cubicBezTo>
                  <a:pt x="1058500" y="3255192"/>
                  <a:pt x="1098243" y="3245941"/>
                  <a:pt x="1147579" y="3245941"/>
                </a:cubicBezTo>
                <a:cubicBezTo>
                  <a:pt x="1267495" y="3245941"/>
                  <a:pt x="1389466" y="3279860"/>
                  <a:pt x="1513492" y="3347698"/>
                </a:cubicBezTo>
                <a:lnTo>
                  <a:pt x="1513492" y="2972535"/>
                </a:lnTo>
                <a:cubicBezTo>
                  <a:pt x="1449766" y="2955404"/>
                  <a:pt x="1400258" y="2943755"/>
                  <a:pt x="1364969" y="2937588"/>
                </a:cubicBezTo>
                <a:cubicBezTo>
                  <a:pt x="1329680" y="2931421"/>
                  <a:pt x="1290450" y="2926282"/>
                  <a:pt x="1247280" y="2922170"/>
                </a:cubicBezTo>
                <a:cubicBezTo>
                  <a:pt x="1204111" y="2918059"/>
                  <a:pt x="1156830" y="2916003"/>
                  <a:pt x="1105438" y="2916003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43860"/>
                </a:lnTo>
                <a:lnTo>
                  <a:pt x="0" y="68438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7C62E4D4-7BC5-1992-C7EE-917FE6AA97D7}"/>
              </a:ext>
            </a:extLst>
          </p:cNvPr>
          <p:cNvSpPr/>
          <p:nvPr/>
        </p:nvSpPr>
        <p:spPr>
          <a:xfrm>
            <a:off x="2948395" y="2558116"/>
            <a:ext cx="6162403" cy="25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CSE-3118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cs typeface="Poppins Light" pitchFamily="34" charset="-120"/>
              </a:rPr>
              <a:t>Microprocessors and Microcontroller Lab</a:t>
            </a:r>
            <a:b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cs typeface="Poppins Light" pitchFamily="34" charset="-120"/>
              </a:rPr>
            </a:b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Poppins Light" pitchFamily="34" charset="0"/>
              <a:cs typeface="Poppins Light" pitchFamily="34" charset="-12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06C7D04B-F23F-919E-C76D-A9FDC4352DB1}"/>
              </a:ext>
            </a:extLst>
          </p:cNvPr>
          <p:cNvSpPr/>
          <p:nvPr/>
        </p:nvSpPr>
        <p:spPr>
          <a:xfrm>
            <a:off x="6659994" y="4566541"/>
            <a:ext cx="4901608" cy="25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cs typeface="Poppins Light" pitchFamily="34" charset="-120"/>
              </a:rPr>
              <a:t>-A Smart Irrigation and Monitoring System</a:t>
            </a:r>
            <a:b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cs typeface="Poppins Light" pitchFamily="34" charset="-120"/>
              </a:rPr>
            </a:b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Poppins Light" pitchFamily="34" charset="0"/>
              <a:cs typeface="Poppins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04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DDEA3-35B9-C8BC-F3DF-DDFEC87B4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FB7F329C-6040-AF49-7263-1530661E66EA}"/>
              </a:ext>
            </a:extLst>
          </p:cNvPr>
          <p:cNvSpPr/>
          <p:nvPr/>
        </p:nvSpPr>
        <p:spPr>
          <a:xfrm>
            <a:off x="425410" y="2044338"/>
            <a:ext cx="6308766" cy="61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DHT-11/12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23A26-6806-ADA2-CC35-03D08627D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00" y="120287"/>
            <a:ext cx="3941648" cy="303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FE04D-4607-2A0C-E2A9-8B5F61F6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00" y="2099141"/>
            <a:ext cx="4020283" cy="5764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B7E0FD-78D4-66E7-ABB3-5941C9444ACA}"/>
              </a:ext>
            </a:extLst>
          </p:cNvPr>
          <p:cNvSpPr txBox="1"/>
          <p:nvPr/>
        </p:nvSpPr>
        <p:spPr>
          <a:xfrm>
            <a:off x="578868" y="3429000"/>
            <a:ext cx="38671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Monitors environmental conditions.</a:t>
            </a:r>
          </a:p>
          <a:p>
            <a:pPr marL="285750" indent="-285750" algn="l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Measures temperature and humidity to provide additional data for irrigation decisions.</a:t>
            </a:r>
          </a:p>
          <a:p>
            <a:pPr marL="285750" indent="-285750" algn="l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Helps optimize irrigation based on weather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0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B866-E272-B566-0480-91384E110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CDC21AE5-36CB-3DDF-6753-18071644CCA0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ESP 8266 – Node MCU</a:t>
            </a:r>
            <a:endParaRPr lang="en-US" sz="40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1" y="0"/>
            <a:ext cx="457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910AD8-54BB-C542-F1E6-CE17C8B46CA2}"/>
              </a:ext>
            </a:extLst>
          </p:cNvPr>
          <p:cNvSpPr txBox="1"/>
          <p:nvPr/>
        </p:nvSpPr>
        <p:spPr>
          <a:xfrm>
            <a:off x="578868" y="3429000"/>
            <a:ext cx="3867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Enables remote monitoring and control.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Sends sensor data to a mobile app or web interface and allows remote control of the system.</a:t>
            </a:r>
            <a:endParaRPr lang="en-US" sz="1400" dirty="0">
              <a:solidFill>
                <a:srgbClr val="F8FAFF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Provides real-time updates and control, making the system user-friendly and accessible.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 err="1">
                <a:solidFill>
                  <a:srgbClr val="F8FAF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WiFi</a:t>
            </a:r>
            <a:r>
              <a:rPr lang="en-US" sz="1400" dirty="0">
                <a:solidFill>
                  <a:srgbClr val="F8FAF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integration</a:t>
            </a:r>
            <a:endParaRPr lang="en-US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77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D9F2B-6A5C-657C-3079-E934A0294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B7774D8D-DC43-F88C-C8F1-4121DB89748C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Relay Module </a:t>
            </a:r>
            <a:endParaRPr lang="en-US" sz="40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E3C4BAE-03CD-E4D5-2917-A8ACF0275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34" y="0"/>
            <a:ext cx="4588565" cy="6882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D490A3-6C7B-63EF-6E96-D3A1783EEE8B}"/>
              </a:ext>
            </a:extLst>
          </p:cNvPr>
          <p:cNvSpPr txBox="1"/>
          <p:nvPr/>
        </p:nvSpPr>
        <p:spPr>
          <a:xfrm>
            <a:off x="578868" y="3429000"/>
            <a:ext cx="38671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Acts as a switch for high-power devices.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Controls the water pump based on signals from the Arduino.</a:t>
            </a:r>
            <a:endParaRPr lang="en-US" sz="1400" dirty="0">
              <a:solidFill>
                <a:srgbClr val="F8FAFF"/>
              </a:solidFill>
              <a:latin typeface="Inter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Safely connects low-power Arduino to high-power devices like the water pump.</a:t>
            </a:r>
            <a:endParaRPr lang="en-US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553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D96E7-5146-CF92-A5FD-B3F9B7C7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1D99AB86-4016-E820-EC8A-CA11E5977E51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Water Pump</a:t>
            </a:r>
            <a:endParaRPr lang="en-US" sz="40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CC88B46-D890-5C0B-D6AB-1230ABC4D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390" y="-9915"/>
            <a:ext cx="4578610" cy="6867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FB398-E447-8FAA-5B75-51BC42E350EC}"/>
              </a:ext>
            </a:extLst>
          </p:cNvPr>
          <p:cNvSpPr txBox="1"/>
          <p:nvPr/>
        </p:nvSpPr>
        <p:spPr>
          <a:xfrm>
            <a:off x="578868" y="3429000"/>
            <a:ext cx="38671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Supplies water to the plants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Activated by the relay module when the soil moisture level is low.</a:t>
            </a:r>
            <a:endParaRPr lang="en-US" sz="1400" dirty="0">
              <a:solidFill>
                <a:srgbClr val="F8FAFF"/>
              </a:solidFill>
              <a:latin typeface="Inter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Automates the watering process, eliminating manual effort.</a:t>
            </a:r>
            <a:endParaRPr lang="en-US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6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BB36-8293-E607-DDA5-8C0F3578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1395292E-512D-9DAC-3E5D-9B89EC67355D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Buzzer &amp; LEDS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09228-3122-1F2B-40E5-0246EBD2912E}"/>
              </a:ext>
            </a:extLst>
          </p:cNvPr>
          <p:cNvSpPr txBox="1"/>
          <p:nvPr/>
        </p:nvSpPr>
        <p:spPr>
          <a:xfrm>
            <a:off x="578868" y="3429000"/>
            <a:ext cx="38671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Audible alert system &amp; Visual indicators.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Alerts the user in case of critical conditions (e.g., pump failure, extremely dry soil).</a:t>
            </a:r>
            <a:endParaRPr lang="en-US" sz="1400" dirty="0">
              <a:solidFill>
                <a:srgbClr val="F8FAFF"/>
              </a:solidFill>
              <a:latin typeface="Inter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Ensures the user is notified of any issues that require attention.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Show system status </a:t>
            </a:r>
            <a:endParaRPr lang="en-US" sz="1400" dirty="0">
              <a:solidFill>
                <a:srgbClr val="F8FAFF"/>
              </a:solidFill>
              <a:latin typeface="Inter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Provides quick, easy-to-understand feedback about the system’s operation.</a:t>
            </a:r>
            <a:endParaRPr lang="en-US" sz="14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143E0-E3BD-7019-98BD-290FB7158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25" y="-113211"/>
            <a:ext cx="4792377" cy="4792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19BE8-CA56-C6DA-FE63-274C57947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63" y="3230881"/>
            <a:ext cx="4902439" cy="32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55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645C-6B46-B5F7-F398-F8074BC9B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ADA3E78C-A7BA-EF97-6A23-F2FDB312942F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Ultrasonic Sensor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E76D71-3668-0350-7B76-1028C20F1CB9}"/>
              </a:ext>
            </a:extLst>
          </p:cNvPr>
          <p:cNvSpPr txBox="1"/>
          <p:nvPr/>
        </p:nvSpPr>
        <p:spPr>
          <a:xfrm>
            <a:off x="578868" y="3429000"/>
            <a:ext cx="38671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Measures distance or water level in a tank.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Ensures the system knows when the water tank is empty or full</a:t>
            </a:r>
            <a:endParaRPr lang="en-US" sz="1400" dirty="0">
              <a:solidFill>
                <a:srgbClr val="F8FAFF"/>
              </a:solidFill>
              <a:latin typeface="Inter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It measures the distance to the water surface and calculates the water level.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Inter"/>
              </a:rPr>
              <a:t>The ultrasonic sensor is placed above the water tank.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4EF49-EEDF-E319-E4D5-DC5C03F1F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68" y="421394"/>
            <a:ext cx="7373521" cy="55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08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63813-11B1-5BD5-7AEC-55B2D2A35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3DE205C2-FF52-D340-2299-90337818043A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Power Supply 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7775E-08C8-A588-7965-5398C5E84B4A}"/>
              </a:ext>
            </a:extLst>
          </p:cNvPr>
          <p:cNvSpPr txBox="1"/>
          <p:nvPr/>
        </p:nvSpPr>
        <p:spPr>
          <a:xfrm>
            <a:off x="578868" y="3429000"/>
            <a:ext cx="38671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The power source that runs the system.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Provides power to Arduino, sensors, and the pump.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Can be a battery or direct AC supply.</a:t>
            </a:r>
            <a:endParaRPr lang="en-US" sz="1400" b="0" i="0" dirty="0">
              <a:solidFill>
                <a:srgbClr val="F8FAFF"/>
              </a:solidFill>
              <a:effectLst/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A3D2F-8C48-3B02-EF22-6437FA4E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87" y="418981"/>
            <a:ext cx="5241590" cy="524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2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F177-8EE2-01DF-6363-60069BE21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A96F6ECC-C8FD-4193-D8B7-C1DBEE7AC0E1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Design/Diagram</a:t>
            </a:r>
            <a:endParaRPr lang="en-US" sz="4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03A5A2-004C-E39B-55EE-6765FFBDBDED}"/>
              </a:ext>
            </a:extLst>
          </p:cNvPr>
          <p:cNvSpPr/>
          <p:nvPr/>
        </p:nvSpPr>
        <p:spPr>
          <a:xfrm>
            <a:off x="8538775" y="3197766"/>
            <a:ext cx="1481726" cy="952547"/>
          </a:xfrm>
          <a:prstGeom prst="roundRect">
            <a:avLst/>
          </a:prstGeom>
          <a:ln w="28575">
            <a:solidFill>
              <a:srgbClr val="21212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Arduino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17DA3F-372F-54F1-9304-6BA101B2555A}"/>
              </a:ext>
            </a:extLst>
          </p:cNvPr>
          <p:cNvSpPr/>
          <p:nvPr/>
        </p:nvSpPr>
        <p:spPr>
          <a:xfrm>
            <a:off x="10284864" y="3197765"/>
            <a:ext cx="1481726" cy="952547"/>
          </a:xfrm>
          <a:prstGeom prst="roundRect">
            <a:avLst/>
          </a:prstGeom>
          <a:ln w="28575">
            <a:solidFill>
              <a:srgbClr val="21212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Soil Moisture Sensor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58B508-21D0-2126-0E41-337F1E63FC4E}"/>
              </a:ext>
            </a:extLst>
          </p:cNvPr>
          <p:cNvSpPr/>
          <p:nvPr/>
        </p:nvSpPr>
        <p:spPr>
          <a:xfrm>
            <a:off x="8538775" y="4408811"/>
            <a:ext cx="1481726" cy="952547"/>
          </a:xfrm>
          <a:prstGeom prst="roundRect">
            <a:avLst/>
          </a:prstGeom>
          <a:ln w="28575">
            <a:solidFill>
              <a:srgbClr val="21212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Relay Module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BD0F6-BF16-956D-D5D7-ADDBA0A83911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9279638" y="4150313"/>
            <a:ext cx="0" cy="258498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6A1118-8FB5-57D1-E5D1-F4E58595E3B3}"/>
              </a:ext>
            </a:extLst>
          </p:cNvPr>
          <p:cNvSpPr/>
          <p:nvPr/>
        </p:nvSpPr>
        <p:spPr>
          <a:xfrm>
            <a:off x="10284863" y="4408811"/>
            <a:ext cx="1481726" cy="952547"/>
          </a:xfrm>
          <a:prstGeom prst="roundRect">
            <a:avLst/>
          </a:prstGeom>
          <a:ln w="28575">
            <a:solidFill>
              <a:srgbClr val="21212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Water Pump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1929C2-3266-5B16-C980-A1CA9AB7833C}"/>
              </a:ext>
            </a:extLst>
          </p:cNvPr>
          <p:cNvSpPr/>
          <p:nvPr/>
        </p:nvSpPr>
        <p:spPr>
          <a:xfrm>
            <a:off x="6792685" y="3197766"/>
            <a:ext cx="1481726" cy="952547"/>
          </a:xfrm>
          <a:prstGeom prst="roundRect">
            <a:avLst/>
          </a:prstGeom>
          <a:ln w="28575">
            <a:solidFill>
              <a:srgbClr val="21212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Buzzer,</a:t>
            </a:r>
            <a:br>
              <a:rPr lang="en-US" sz="1400" b="1" dirty="0"/>
            </a:br>
            <a:r>
              <a:rPr lang="en-US" sz="1400" b="1" dirty="0"/>
              <a:t>LED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D7DB67-CD70-EB96-6944-DAD5FD07C76C}"/>
              </a:ext>
            </a:extLst>
          </p:cNvPr>
          <p:cNvSpPr/>
          <p:nvPr/>
        </p:nvSpPr>
        <p:spPr>
          <a:xfrm>
            <a:off x="8538775" y="2044337"/>
            <a:ext cx="1481726" cy="952547"/>
          </a:xfrm>
          <a:prstGeom prst="roundRect">
            <a:avLst/>
          </a:prstGeom>
          <a:ln w="28575">
            <a:solidFill>
              <a:srgbClr val="21212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Wi-Fi Module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CFD1C8-62DD-7333-EE10-6F7993A00D7A}"/>
              </a:ext>
            </a:extLst>
          </p:cNvPr>
          <p:cNvCxnSpPr>
            <a:stCxn id="10" idx="3"/>
            <a:endCxn id="3" idx="1"/>
          </p:cNvCxnSpPr>
          <p:nvPr/>
        </p:nvCxnSpPr>
        <p:spPr>
          <a:xfrm>
            <a:off x="8274411" y="3674040"/>
            <a:ext cx="264364" cy="0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BFFB5F-F550-8D86-8990-C98BDF560872}"/>
              </a:ext>
            </a:extLst>
          </p:cNvPr>
          <p:cNvCxnSpPr>
            <a:stCxn id="11" idx="2"/>
            <a:endCxn id="3" idx="0"/>
          </p:cNvCxnSpPr>
          <p:nvPr/>
        </p:nvCxnSpPr>
        <p:spPr>
          <a:xfrm>
            <a:off x="9279638" y="2996884"/>
            <a:ext cx="0" cy="200882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3BB1CB-35D2-8764-41E0-0C896DD7EBA4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10020501" y="3674039"/>
            <a:ext cx="264363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375D95-43FC-0712-5827-80FA50D75D6A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0020501" y="4885085"/>
            <a:ext cx="264362" cy="0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99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4AFA0-88BA-3D69-DB51-9B7C120EE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C06819D2-4CD4-226F-CB36-B80ABF15EEC7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Working Procedure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A245B-0AA1-B0B3-0659-86CD8B259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0" y="2828925"/>
            <a:ext cx="4825525" cy="3217017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D59DBD17-FC93-754D-137C-9E686A47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00" y="0"/>
            <a:ext cx="45593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47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1EC4-CBB9-2F38-F270-607218439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FBA97C76-95D8-92B0-C1D4-4F2ADBF99D64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Environmental Benefits</a:t>
            </a:r>
            <a:endParaRPr lang="en-US" sz="40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28FE57C-22EC-A5EB-A37C-DB402E87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F70CB-C50A-BE20-BBDD-BF5D5198E55D}"/>
              </a:ext>
            </a:extLst>
          </p:cNvPr>
          <p:cNvSpPr/>
          <p:nvPr/>
        </p:nvSpPr>
        <p:spPr>
          <a:xfrm>
            <a:off x="341832" y="3293858"/>
            <a:ext cx="4341263" cy="1491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EEA1C-BE2A-5048-FA33-A26F379A54AE}"/>
              </a:ext>
            </a:extLst>
          </p:cNvPr>
          <p:cNvSpPr txBox="1"/>
          <p:nvPr/>
        </p:nvSpPr>
        <p:spPr>
          <a:xfrm>
            <a:off x="479405" y="3429000"/>
            <a:ext cx="3904588" cy="117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Saves water through precise irrigation 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Reduces runoff and chemical pollution 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Optimizes energy and resource use 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Supports drought-prone areas 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Encourages greener spaces and sustainability </a:t>
            </a:r>
          </a:p>
        </p:txBody>
      </p:sp>
    </p:spTree>
    <p:extLst>
      <p:ext uri="{BB962C8B-B14F-4D97-AF65-F5344CB8AC3E}">
        <p14:creationId xmlns:p14="http://schemas.microsoft.com/office/powerpoint/2010/main" val="361099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1D748DE-9732-3D15-E100-B8FB95BD1885}"/>
              </a:ext>
            </a:extLst>
          </p:cNvPr>
          <p:cNvSpPr/>
          <p:nvPr/>
        </p:nvSpPr>
        <p:spPr>
          <a:xfrm>
            <a:off x="-60326" y="-116115"/>
            <a:ext cx="12252326" cy="7090229"/>
          </a:xfrm>
          <a:custGeom>
            <a:avLst/>
            <a:gdLst/>
            <a:ahLst/>
            <a:cxnLst/>
            <a:rect l="l" t="t" r="r" b="b"/>
            <a:pathLst>
              <a:path w="12252325" h="7001329">
                <a:moveTo>
                  <a:pt x="3037009" y="3193348"/>
                </a:moveTo>
                <a:cubicBezTo>
                  <a:pt x="3104329" y="3193348"/>
                  <a:pt x="3157387" y="3222444"/>
                  <a:pt x="3196181" y="3280636"/>
                </a:cubicBezTo>
                <a:cubicBezTo>
                  <a:pt x="3234976" y="3338827"/>
                  <a:pt x="3254373" y="3418413"/>
                  <a:pt x="3254373" y="3519393"/>
                </a:cubicBezTo>
                <a:cubicBezTo>
                  <a:pt x="3254373" y="3583861"/>
                  <a:pt x="3244959" y="3639485"/>
                  <a:pt x="3226133" y="3686267"/>
                </a:cubicBezTo>
                <a:cubicBezTo>
                  <a:pt x="3207306" y="3733048"/>
                  <a:pt x="3180777" y="3768990"/>
                  <a:pt x="3146547" y="3794093"/>
                </a:cubicBezTo>
                <a:cubicBezTo>
                  <a:pt x="3112316" y="3819195"/>
                  <a:pt x="3073807" y="3831746"/>
                  <a:pt x="3031019" y="3831746"/>
                </a:cubicBezTo>
                <a:cubicBezTo>
                  <a:pt x="2960847" y="3831746"/>
                  <a:pt x="2905365" y="3803791"/>
                  <a:pt x="2864574" y="3747882"/>
                </a:cubicBezTo>
                <a:cubicBezTo>
                  <a:pt x="2823782" y="3691972"/>
                  <a:pt x="2803387" y="3614097"/>
                  <a:pt x="2803387" y="3514259"/>
                </a:cubicBezTo>
                <a:cubicBezTo>
                  <a:pt x="2803387" y="3412138"/>
                  <a:pt x="2823925" y="3333122"/>
                  <a:pt x="2865001" y="3277213"/>
                </a:cubicBezTo>
                <a:cubicBezTo>
                  <a:pt x="2906078" y="3221303"/>
                  <a:pt x="2963414" y="3193348"/>
                  <a:pt x="3037009" y="3193348"/>
                </a:cubicBezTo>
                <a:close/>
                <a:moveTo>
                  <a:pt x="9775202" y="2898966"/>
                </a:moveTo>
                <a:lnTo>
                  <a:pt x="9775202" y="4126128"/>
                </a:lnTo>
                <a:lnTo>
                  <a:pt x="10567638" y="4126128"/>
                </a:lnTo>
                <a:lnTo>
                  <a:pt x="10567638" y="3836881"/>
                </a:lnTo>
                <a:lnTo>
                  <a:pt x="10144891" y="3836881"/>
                </a:lnTo>
                <a:lnTo>
                  <a:pt x="10144891" y="3656315"/>
                </a:lnTo>
                <a:lnTo>
                  <a:pt x="10515436" y="3656315"/>
                </a:lnTo>
                <a:lnTo>
                  <a:pt x="10515436" y="3367068"/>
                </a:lnTo>
                <a:lnTo>
                  <a:pt x="10144891" y="3367068"/>
                </a:lnTo>
                <a:lnTo>
                  <a:pt x="10144891" y="3188213"/>
                </a:lnTo>
                <a:lnTo>
                  <a:pt x="10539397" y="3188213"/>
                </a:lnTo>
                <a:lnTo>
                  <a:pt x="10539397" y="2898966"/>
                </a:lnTo>
                <a:close/>
                <a:moveTo>
                  <a:pt x="7355852" y="2898966"/>
                </a:moveTo>
                <a:lnTo>
                  <a:pt x="7355852" y="4126128"/>
                </a:lnTo>
                <a:lnTo>
                  <a:pt x="7698157" y="4126128"/>
                </a:lnTo>
                <a:lnTo>
                  <a:pt x="7698157" y="3610960"/>
                </a:lnTo>
                <a:cubicBezTo>
                  <a:pt x="7698157" y="3535653"/>
                  <a:pt x="7696446" y="3467762"/>
                  <a:pt x="7693023" y="3407288"/>
                </a:cubicBezTo>
                <a:lnTo>
                  <a:pt x="7696446" y="3407288"/>
                </a:lnTo>
                <a:cubicBezTo>
                  <a:pt x="7718125" y="3444942"/>
                  <a:pt x="7746080" y="3487159"/>
                  <a:pt x="7780310" y="3533941"/>
                </a:cubicBezTo>
                <a:lnTo>
                  <a:pt x="8213326" y="4126128"/>
                </a:lnTo>
                <a:lnTo>
                  <a:pt x="8537659" y="4126128"/>
                </a:lnTo>
                <a:lnTo>
                  <a:pt x="8537659" y="2898966"/>
                </a:lnTo>
                <a:lnTo>
                  <a:pt x="8195355" y="2898966"/>
                </a:lnTo>
                <a:lnTo>
                  <a:pt x="8195355" y="3449221"/>
                </a:lnTo>
                <a:cubicBezTo>
                  <a:pt x="8195355" y="3510836"/>
                  <a:pt x="8197066" y="3554194"/>
                  <a:pt x="8200489" y="3579296"/>
                </a:cubicBezTo>
                <a:lnTo>
                  <a:pt x="8197066" y="3579296"/>
                </a:lnTo>
                <a:cubicBezTo>
                  <a:pt x="8193643" y="3571309"/>
                  <a:pt x="8188651" y="3562181"/>
                  <a:pt x="8182090" y="3551912"/>
                </a:cubicBezTo>
                <a:cubicBezTo>
                  <a:pt x="8175530" y="3541643"/>
                  <a:pt x="8168541" y="3531089"/>
                  <a:pt x="8161124" y="3520249"/>
                </a:cubicBezTo>
                <a:cubicBezTo>
                  <a:pt x="8153708" y="3509409"/>
                  <a:pt x="8146291" y="3498855"/>
                  <a:pt x="8138874" y="3488586"/>
                </a:cubicBezTo>
                <a:cubicBezTo>
                  <a:pt x="8131458" y="3478317"/>
                  <a:pt x="8125182" y="3469474"/>
                  <a:pt x="8120048" y="3462057"/>
                </a:cubicBezTo>
                <a:lnTo>
                  <a:pt x="7705003" y="2898966"/>
                </a:lnTo>
                <a:close/>
                <a:moveTo>
                  <a:pt x="6384302" y="2898966"/>
                </a:moveTo>
                <a:lnTo>
                  <a:pt x="6384302" y="4126128"/>
                </a:lnTo>
                <a:lnTo>
                  <a:pt x="7176738" y="4126128"/>
                </a:lnTo>
                <a:lnTo>
                  <a:pt x="7176738" y="3836881"/>
                </a:lnTo>
                <a:lnTo>
                  <a:pt x="6753991" y="3836881"/>
                </a:lnTo>
                <a:lnTo>
                  <a:pt x="6753991" y="3656315"/>
                </a:lnTo>
                <a:lnTo>
                  <a:pt x="7124536" y="3656315"/>
                </a:lnTo>
                <a:lnTo>
                  <a:pt x="7124536" y="3367068"/>
                </a:lnTo>
                <a:lnTo>
                  <a:pt x="6753991" y="3367068"/>
                </a:lnTo>
                <a:lnTo>
                  <a:pt x="6753991" y="3188213"/>
                </a:lnTo>
                <a:lnTo>
                  <a:pt x="7148498" y="3188213"/>
                </a:lnTo>
                <a:lnTo>
                  <a:pt x="7148498" y="2898966"/>
                </a:lnTo>
                <a:close/>
                <a:moveTo>
                  <a:pt x="4431678" y="2898966"/>
                </a:moveTo>
                <a:lnTo>
                  <a:pt x="4431678" y="4126128"/>
                </a:lnTo>
                <a:lnTo>
                  <a:pt x="5224113" y="4126128"/>
                </a:lnTo>
                <a:lnTo>
                  <a:pt x="5224113" y="3836881"/>
                </a:lnTo>
                <a:lnTo>
                  <a:pt x="4801367" y="3836881"/>
                </a:lnTo>
                <a:lnTo>
                  <a:pt x="4801367" y="2898966"/>
                </a:lnTo>
                <a:close/>
                <a:moveTo>
                  <a:pt x="3822078" y="2898966"/>
                </a:moveTo>
                <a:lnTo>
                  <a:pt x="3822078" y="4126128"/>
                </a:lnTo>
                <a:lnTo>
                  <a:pt x="4191767" y="4126128"/>
                </a:lnTo>
                <a:lnTo>
                  <a:pt x="4191767" y="2898966"/>
                </a:lnTo>
                <a:close/>
                <a:moveTo>
                  <a:pt x="9222641" y="2878428"/>
                </a:moveTo>
                <a:cubicBezTo>
                  <a:pt x="9070886" y="2878428"/>
                  <a:pt x="8949937" y="2913942"/>
                  <a:pt x="8859797" y="2984970"/>
                </a:cubicBezTo>
                <a:cubicBezTo>
                  <a:pt x="8769657" y="3055998"/>
                  <a:pt x="8724587" y="3150845"/>
                  <a:pt x="8724587" y="3269511"/>
                </a:cubicBezTo>
                <a:cubicBezTo>
                  <a:pt x="8724587" y="3438952"/>
                  <a:pt x="8823285" y="3561611"/>
                  <a:pt x="9020681" y="3637488"/>
                </a:cubicBezTo>
                <a:cubicBezTo>
                  <a:pt x="9081725" y="3660309"/>
                  <a:pt x="9123515" y="3678280"/>
                  <a:pt x="9146050" y="3691401"/>
                </a:cubicBezTo>
                <a:cubicBezTo>
                  <a:pt x="9168585" y="3704523"/>
                  <a:pt x="9185415" y="3718643"/>
                  <a:pt x="9196540" y="3733761"/>
                </a:cubicBezTo>
                <a:cubicBezTo>
                  <a:pt x="9207665" y="3748880"/>
                  <a:pt x="9213227" y="3766423"/>
                  <a:pt x="9213227" y="3786391"/>
                </a:cubicBezTo>
                <a:cubicBezTo>
                  <a:pt x="9213227" y="3814346"/>
                  <a:pt x="9202103" y="3835597"/>
                  <a:pt x="9179853" y="3850145"/>
                </a:cubicBezTo>
                <a:cubicBezTo>
                  <a:pt x="9157603" y="3864693"/>
                  <a:pt x="9126225" y="3871967"/>
                  <a:pt x="9085719" y="3871967"/>
                </a:cubicBezTo>
                <a:cubicBezTo>
                  <a:pt x="9032091" y="3871967"/>
                  <a:pt x="8974185" y="3860414"/>
                  <a:pt x="8911999" y="3837309"/>
                </a:cubicBezTo>
                <a:cubicBezTo>
                  <a:pt x="8849813" y="3814203"/>
                  <a:pt x="8793048" y="3783824"/>
                  <a:pt x="8741703" y="3746170"/>
                </a:cubicBezTo>
                <a:lnTo>
                  <a:pt x="8741703" y="4082484"/>
                </a:lnTo>
                <a:cubicBezTo>
                  <a:pt x="8848388" y="4125843"/>
                  <a:pt x="8965912" y="4147522"/>
                  <a:pt x="9094277" y="4147522"/>
                </a:cubicBezTo>
                <a:cubicBezTo>
                  <a:pt x="9204955" y="4147522"/>
                  <a:pt x="9299659" y="4132689"/>
                  <a:pt x="9378389" y="4103023"/>
                </a:cubicBezTo>
                <a:cubicBezTo>
                  <a:pt x="9457119" y="4073356"/>
                  <a:pt x="9518306" y="4028286"/>
                  <a:pt x="9561950" y="3967812"/>
                </a:cubicBezTo>
                <a:cubicBezTo>
                  <a:pt x="9605594" y="3907338"/>
                  <a:pt x="9627416" y="3836310"/>
                  <a:pt x="9627416" y="3754728"/>
                </a:cubicBezTo>
                <a:cubicBezTo>
                  <a:pt x="9627416" y="3670863"/>
                  <a:pt x="9601030" y="3598408"/>
                  <a:pt x="9548258" y="3537364"/>
                </a:cubicBezTo>
                <a:cubicBezTo>
                  <a:pt x="9495485" y="3476320"/>
                  <a:pt x="9405489" y="3420125"/>
                  <a:pt x="9278265" y="3368779"/>
                </a:cubicBezTo>
                <a:cubicBezTo>
                  <a:pt x="9213798" y="3341965"/>
                  <a:pt x="9171438" y="3320143"/>
                  <a:pt x="9151185" y="3303313"/>
                </a:cubicBezTo>
                <a:cubicBezTo>
                  <a:pt x="9130931" y="3286483"/>
                  <a:pt x="9120805" y="3265232"/>
                  <a:pt x="9120805" y="3239559"/>
                </a:cubicBezTo>
                <a:cubicBezTo>
                  <a:pt x="9120805" y="3212745"/>
                  <a:pt x="9133357" y="3191636"/>
                  <a:pt x="9158459" y="3176233"/>
                </a:cubicBezTo>
                <a:cubicBezTo>
                  <a:pt x="9183561" y="3160829"/>
                  <a:pt x="9216650" y="3153127"/>
                  <a:pt x="9257727" y="3153127"/>
                </a:cubicBezTo>
                <a:cubicBezTo>
                  <a:pt x="9357566" y="3153127"/>
                  <a:pt x="9459115" y="3181367"/>
                  <a:pt x="9562378" y="3237848"/>
                </a:cubicBezTo>
                <a:lnTo>
                  <a:pt x="9562378" y="2925494"/>
                </a:lnTo>
                <a:cubicBezTo>
                  <a:pt x="9509321" y="2911232"/>
                  <a:pt x="9468101" y="2901533"/>
                  <a:pt x="9438721" y="2896399"/>
                </a:cubicBezTo>
                <a:cubicBezTo>
                  <a:pt x="9409339" y="2891264"/>
                  <a:pt x="9376677" y="2886985"/>
                  <a:pt x="9340735" y="2883562"/>
                </a:cubicBezTo>
                <a:cubicBezTo>
                  <a:pt x="9304793" y="2880139"/>
                  <a:pt x="9265429" y="2878428"/>
                  <a:pt x="9222641" y="2878428"/>
                </a:cubicBezTo>
                <a:close/>
                <a:moveTo>
                  <a:pt x="5831741" y="2878428"/>
                </a:moveTo>
                <a:cubicBezTo>
                  <a:pt x="5679986" y="2878428"/>
                  <a:pt x="5559039" y="2913942"/>
                  <a:pt x="5468898" y="2984970"/>
                </a:cubicBezTo>
                <a:cubicBezTo>
                  <a:pt x="5378758" y="3055998"/>
                  <a:pt x="5333688" y="3150845"/>
                  <a:pt x="5333688" y="3269511"/>
                </a:cubicBezTo>
                <a:cubicBezTo>
                  <a:pt x="5333688" y="3438952"/>
                  <a:pt x="5432385" y="3561611"/>
                  <a:pt x="5629781" y="3637488"/>
                </a:cubicBezTo>
                <a:cubicBezTo>
                  <a:pt x="5690826" y="3660309"/>
                  <a:pt x="5732615" y="3678280"/>
                  <a:pt x="5755150" y="3691401"/>
                </a:cubicBezTo>
                <a:cubicBezTo>
                  <a:pt x="5777686" y="3704523"/>
                  <a:pt x="5794515" y="3718643"/>
                  <a:pt x="5805640" y="3733761"/>
                </a:cubicBezTo>
                <a:cubicBezTo>
                  <a:pt x="5816765" y="3748880"/>
                  <a:pt x="5822327" y="3766423"/>
                  <a:pt x="5822327" y="3786391"/>
                </a:cubicBezTo>
                <a:cubicBezTo>
                  <a:pt x="5822327" y="3814346"/>
                  <a:pt x="5811203" y="3835597"/>
                  <a:pt x="5788953" y="3850145"/>
                </a:cubicBezTo>
                <a:cubicBezTo>
                  <a:pt x="5766703" y="3864693"/>
                  <a:pt x="5735325" y="3871967"/>
                  <a:pt x="5694819" y="3871967"/>
                </a:cubicBezTo>
                <a:cubicBezTo>
                  <a:pt x="5641191" y="3871967"/>
                  <a:pt x="5583285" y="3860414"/>
                  <a:pt x="5521100" y="3837309"/>
                </a:cubicBezTo>
                <a:cubicBezTo>
                  <a:pt x="5458914" y="3814203"/>
                  <a:pt x="5402148" y="3783824"/>
                  <a:pt x="5350803" y="3746170"/>
                </a:cubicBezTo>
                <a:lnTo>
                  <a:pt x="5350803" y="4082484"/>
                </a:lnTo>
                <a:cubicBezTo>
                  <a:pt x="5457488" y="4125843"/>
                  <a:pt x="5575012" y="4147522"/>
                  <a:pt x="5703377" y="4147522"/>
                </a:cubicBezTo>
                <a:cubicBezTo>
                  <a:pt x="5814055" y="4147522"/>
                  <a:pt x="5908759" y="4132689"/>
                  <a:pt x="5987489" y="4103023"/>
                </a:cubicBezTo>
                <a:cubicBezTo>
                  <a:pt x="6066220" y="4073356"/>
                  <a:pt x="6127406" y="4028286"/>
                  <a:pt x="6171050" y="3967812"/>
                </a:cubicBezTo>
                <a:cubicBezTo>
                  <a:pt x="6214694" y="3907338"/>
                  <a:pt x="6236516" y="3836310"/>
                  <a:pt x="6236516" y="3754728"/>
                </a:cubicBezTo>
                <a:cubicBezTo>
                  <a:pt x="6236516" y="3670863"/>
                  <a:pt x="6210130" y="3598408"/>
                  <a:pt x="6157358" y="3537364"/>
                </a:cubicBezTo>
                <a:cubicBezTo>
                  <a:pt x="6104586" y="3476320"/>
                  <a:pt x="6014589" y="3420125"/>
                  <a:pt x="5887366" y="3368779"/>
                </a:cubicBezTo>
                <a:cubicBezTo>
                  <a:pt x="5822899" y="3341965"/>
                  <a:pt x="5780538" y="3320143"/>
                  <a:pt x="5760285" y="3303313"/>
                </a:cubicBezTo>
                <a:cubicBezTo>
                  <a:pt x="5740032" y="3286483"/>
                  <a:pt x="5729905" y="3265232"/>
                  <a:pt x="5729905" y="3239559"/>
                </a:cubicBezTo>
                <a:cubicBezTo>
                  <a:pt x="5729905" y="3212745"/>
                  <a:pt x="5742457" y="3191636"/>
                  <a:pt x="5767559" y="3176233"/>
                </a:cubicBezTo>
                <a:cubicBezTo>
                  <a:pt x="5792661" y="3160829"/>
                  <a:pt x="5825751" y="3153127"/>
                  <a:pt x="5866827" y="3153127"/>
                </a:cubicBezTo>
                <a:cubicBezTo>
                  <a:pt x="5966666" y="3153127"/>
                  <a:pt x="6068216" y="3181367"/>
                  <a:pt x="6171478" y="3237848"/>
                </a:cubicBezTo>
                <a:lnTo>
                  <a:pt x="6171478" y="2925494"/>
                </a:lnTo>
                <a:cubicBezTo>
                  <a:pt x="6118421" y="2911232"/>
                  <a:pt x="6077202" y="2901533"/>
                  <a:pt x="6047821" y="2896399"/>
                </a:cubicBezTo>
                <a:cubicBezTo>
                  <a:pt x="6018440" y="2891264"/>
                  <a:pt x="5985778" y="2886985"/>
                  <a:pt x="5949836" y="2883562"/>
                </a:cubicBezTo>
                <a:cubicBezTo>
                  <a:pt x="5913894" y="2880139"/>
                  <a:pt x="5874529" y="2878428"/>
                  <a:pt x="5831741" y="2878428"/>
                </a:cubicBezTo>
                <a:close/>
                <a:moveTo>
                  <a:pt x="3040433" y="2878428"/>
                </a:moveTo>
                <a:cubicBezTo>
                  <a:pt x="2918344" y="2878428"/>
                  <a:pt x="2809377" y="2905669"/>
                  <a:pt x="2713532" y="2960153"/>
                </a:cubicBezTo>
                <a:cubicBezTo>
                  <a:pt x="2617686" y="3014636"/>
                  <a:pt x="2543235" y="3091798"/>
                  <a:pt x="2490178" y="3191636"/>
                </a:cubicBezTo>
                <a:cubicBezTo>
                  <a:pt x="2437120" y="3291475"/>
                  <a:pt x="2410592" y="3403865"/>
                  <a:pt x="2410592" y="3528807"/>
                </a:cubicBezTo>
                <a:cubicBezTo>
                  <a:pt x="2410592" y="3648043"/>
                  <a:pt x="2436835" y="3754870"/>
                  <a:pt x="2489322" y="3849289"/>
                </a:cubicBezTo>
                <a:cubicBezTo>
                  <a:pt x="2541809" y="3943708"/>
                  <a:pt x="2615261" y="4017019"/>
                  <a:pt x="2709681" y="4069220"/>
                </a:cubicBezTo>
                <a:cubicBezTo>
                  <a:pt x="2804100" y="4121422"/>
                  <a:pt x="2908931" y="4147522"/>
                  <a:pt x="3024173" y="4147522"/>
                </a:cubicBezTo>
                <a:cubicBezTo>
                  <a:pt x="3142268" y="4147522"/>
                  <a:pt x="3248953" y="4120566"/>
                  <a:pt x="3344228" y="4066653"/>
                </a:cubicBezTo>
                <a:cubicBezTo>
                  <a:pt x="3439503" y="4012740"/>
                  <a:pt x="3513669" y="3937147"/>
                  <a:pt x="3566726" y="3839876"/>
                </a:cubicBezTo>
                <a:cubicBezTo>
                  <a:pt x="3619783" y="3742604"/>
                  <a:pt x="3646312" y="3632354"/>
                  <a:pt x="3646312" y="3509124"/>
                </a:cubicBezTo>
                <a:cubicBezTo>
                  <a:pt x="3646312" y="3386465"/>
                  <a:pt x="3621067" y="3276785"/>
                  <a:pt x="3570577" y="3180084"/>
                </a:cubicBezTo>
                <a:cubicBezTo>
                  <a:pt x="3520087" y="3083383"/>
                  <a:pt x="3448488" y="3008931"/>
                  <a:pt x="3355781" y="2956730"/>
                </a:cubicBezTo>
                <a:cubicBezTo>
                  <a:pt x="3263073" y="2904528"/>
                  <a:pt x="3157957" y="2878428"/>
                  <a:pt x="3040433" y="2878428"/>
                </a:cubicBezTo>
                <a:close/>
                <a:moveTo>
                  <a:pt x="1926491" y="2878428"/>
                </a:moveTo>
                <a:cubicBezTo>
                  <a:pt x="1774736" y="2878428"/>
                  <a:pt x="1653789" y="2913942"/>
                  <a:pt x="1563648" y="2984970"/>
                </a:cubicBezTo>
                <a:cubicBezTo>
                  <a:pt x="1473508" y="3055998"/>
                  <a:pt x="1428438" y="3150845"/>
                  <a:pt x="1428438" y="3269511"/>
                </a:cubicBezTo>
                <a:cubicBezTo>
                  <a:pt x="1428438" y="3438952"/>
                  <a:pt x="1527136" y="3561611"/>
                  <a:pt x="1724531" y="3637488"/>
                </a:cubicBezTo>
                <a:cubicBezTo>
                  <a:pt x="1785576" y="3660309"/>
                  <a:pt x="1827366" y="3678280"/>
                  <a:pt x="1849900" y="3691401"/>
                </a:cubicBezTo>
                <a:cubicBezTo>
                  <a:pt x="1872436" y="3704523"/>
                  <a:pt x="1889266" y="3718643"/>
                  <a:pt x="1900390" y="3733761"/>
                </a:cubicBezTo>
                <a:cubicBezTo>
                  <a:pt x="1911515" y="3748880"/>
                  <a:pt x="1917078" y="3766423"/>
                  <a:pt x="1917078" y="3786391"/>
                </a:cubicBezTo>
                <a:cubicBezTo>
                  <a:pt x="1917078" y="3814346"/>
                  <a:pt x="1905953" y="3835597"/>
                  <a:pt x="1883703" y="3850145"/>
                </a:cubicBezTo>
                <a:cubicBezTo>
                  <a:pt x="1861453" y="3864693"/>
                  <a:pt x="1830075" y="3871967"/>
                  <a:pt x="1789569" y="3871967"/>
                </a:cubicBezTo>
                <a:cubicBezTo>
                  <a:pt x="1735941" y="3871967"/>
                  <a:pt x="1678035" y="3860414"/>
                  <a:pt x="1615850" y="3837309"/>
                </a:cubicBezTo>
                <a:cubicBezTo>
                  <a:pt x="1553664" y="3814203"/>
                  <a:pt x="1496899" y="3783824"/>
                  <a:pt x="1445553" y="3746170"/>
                </a:cubicBezTo>
                <a:lnTo>
                  <a:pt x="1445553" y="4082484"/>
                </a:lnTo>
                <a:cubicBezTo>
                  <a:pt x="1552238" y="4125843"/>
                  <a:pt x="1669763" y="4147522"/>
                  <a:pt x="1798127" y="4147522"/>
                </a:cubicBezTo>
                <a:cubicBezTo>
                  <a:pt x="1908805" y="4147522"/>
                  <a:pt x="2003510" y="4132689"/>
                  <a:pt x="2082240" y="4103023"/>
                </a:cubicBezTo>
                <a:cubicBezTo>
                  <a:pt x="2160970" y="4073356"/>
                  <a:pt x="2222157" y="4028286"/>
                  <a:pt x="2265801" y="3967812"/>
                </a:cubicBezTo>
                <a:cubicBezTo>
                  <a:pt x="2309445" y="3907338"/>
                  <a:pt x="2331267" y="3836310"/>
                  <a:pt x="2331267" y="3754728"/>
                </a:cubicBezTo>
                <a:cubicBezTo>
                  <a:pt x="2331267" y="3670863"/>
                  <a:pt x="2304881" y="3598408"/>
                  <a:pt x="2252109" y="3537364"/>
                </a:cubicBezTo>
                <a:cubicBezTo>
                  <a:pt x="2199336" y="3476320"/>
                  <a:pt x="2109339" y="3420125"/>
                  <a:pt x="1982116" y="3368779"/>
                </a:cubicBezTo>
                <a:cubicBezTo>
                  <a:pt x="1917648" y="3341965"/>
                  <a:pt x="1875288" y="3320143"/>
                  <a:pt x="1855035" y="3303313"/>
                </a:cubicBezTo>
                <a:cubicBezTo>
                  <a:pt x="1834782" y="3286483"/>
                  <a:pt x="1824655" y="3265232"/>
                  <a:pt x="1824655" y="3239559"/>
                </a:cubicBezTo>
                <a:cubicBezTo>
                  <a:pt x="1824655" y="3212745"/>
                  <a:pt x="1837207" y="3191636"/>
                  <a:pt x="1862309" y="3176233"/>
                </a:cubicBezTo>
                <a:cubicBezTo>
                  <a:pt x="1887411" y="3160829"/>
                  <a:pt x="1920501" y="3153127"/>
                  <a:pt x="1961577" y="3153127"/>
                </a:cubicBezTo>
                <a:cubicBezTo>
                  <a:pt x="2061416" y="3153127"/>
                  <a:pt x="2162966" y="3181367"/>
                  <a:pt x="2266229" y="3237848"/>
                </a:cubicBezTo>
                <a:lnTo>
                  <a:pt x="2266229" y="2925494"/>
                </a:lnTo>
                <a:cubicBezTo>
                  <a:pt x="2213171" y="2911232"/>
                  <a:pt x="2171952" y="2901533"/>
                  <a:pt x="2142571" y="2896399"/>
                </a:cubicBezTo>
                <a:cubicBezTo>
                  <a:pt x="2113190" y="2891264"/>
                  <a:pt x="2080528" y="2886985"/>
                  <a:pt x="2044586" y="2883562"/>
                </a:cubicBezTo>
                <a:cubicBezTo>
                  <a:pt x="2008644" y="2880139"/>
                  <a:pt x="1969279" y="2878428"/>
                  <a:pt x="1926491" y="2878428"/>
                </a:cubicBezTo>
                <a:close/>
                <a:moveTo>
                  <a:pt x="0" y="0"/>
                </a:moveTo>
                <a:lnTo>
                  <a:pt x="12252325" y="0"/>
                </a:lnTo>
                <a:lnTo>
                  <a:pt x="12252325" y="7001329"/>
                </a:lnTo>
                <a:lnTo>
                  <a:pt x="0" y="70013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D8652068-7A3B-B6C7-D5DB-039F53820E9B}"/>
              </a:ext>
            </a:extLst>
          </p:cNvPr>
          <p:cNvSpPr/>
          <p:nvPr/>
        </p:nvSpPr>
        <p:spPr>
          <a:xfrm>
            <a:off x="2984635" y="2253317"/>
            <a:ext cx="6162403" cy="25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CSE-3118 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cs typeface="Poppins Light" pitchFamily="34" charset="-120"/>
              </a:rPr>
              <a:t>Microprocessors and Microcontroller Lab</a:t>
            </a:r>
            <a:b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cs typeface="Poppins Light" pitchFamily="34" charset="-120"/>
              </a:rPr>
            </a:b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Poppins Light" pitchFamily="34" charset="0"/>
              <a:cs typeface="Poppins Light" pitchFamily="34" charset="-120"/>
            </a:endParaRPr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1412C4C6-66C5-1014-CC2A-8F50BE4CA94A}"/>
              </a:ext>
            </a:extLst>
          </p:cNvPr>
          <p:cNvSpPr/>
          <p:nvPr/>
        </p:nvSpPr>
        <p:spPr>
          <a:xfrm>
            <a:off x="5630091" y="4222556"/>
            <a:ext cx="4901608" cy="25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cs typeface="Poppins Light" pitchFamily="34" charset="-120"/>
              </a:rPr>
              <a:t>-A Smart Irrigation and Monitoring System</a:t>
            </a:r>
            <a:b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Poppins Light" pitchFamily="34" charset="0"/>
                <a:cs typeface="Poppins Light" pitchFamily="34" charset="-120"/>
              </a:rPr>
            </a:b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Poppins Light" pitchFamily="34" charset="0"/>
              <a:cs typeface="Poppins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05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41E34DD3-6A5A-D12D-A4DE-6CF802AE3B1B}"/>
              </a:ext>
            </a:extLst>
          </p:cNvPr>
          <p:cNvSpPr/>
          <p:nvPr/>
        </p:nvSpPr>
        <p:spPr>
          <a:xfrm>
            <a:off x="4927641" y="117278"/>
            <a:ext cx="3822698" cy="749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Budget List</a:t>
            </a:r>
            <a:endParaRPr lang="en-US" sz="3600" dirty="0"/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953E79A1-FF59-2F3D-47A2-34CE3407A8C0}"/>
              </a:ext>
            </a:extLst>
          </p:cNvPr>
          <p:cNvSpPr/>
          <p:nvPr/>
        </p:nvSpPr>
        <p:spPr>
          <a:xfrm>
            <a:off x="4832390" y="866776"/>
            <a:ext cx="7267245" cy="5873945"/>
          </a:xfrm>
          <a:prstGeom prst="roundRect">
            <a:avLst>
              <a:gd name="adj" fmla="val 2432"/>
            </a:avLst>
          </a:prstGeom>
          <a:noFill/>
          <a:ln w="28575">
            <a:solidFill>
              <a:schemeClr val="tx1">
                <a:alpha val="24000"/>
              </a:schemeClr>
            </a:solidFill>
            <a:prstDash val="solid"/>
          </a:ln>
        </p:spPr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F2DAF7E-7A22-9289-5DC5-564F3E38B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4"/>
          <a:stretch/>
        </p:blipFill>
        <p:spPr>
          <a:xfrm>
            <a:off x="0" y="0"/>
            <a:ext cx="4778698" cy="6781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321D3A-6208-D69F-AF08-9BAC5A2B8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829016"/>
              </p:ext>
            </p:extLst>
          </p:nvPr>
        </p:nvGraphicFramePr>
        <p:xfrm>
          <a:off x="4880017" y="866777"/>
          <a:ext cx="6940510" cy="58046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03206">
                  <a:extLst>
                    <a:ext uri="{9D8B030D-6E8A-4147-A177-3AD203B41FA5}">
                      <a16:colId xmlns:a16="http://schemas.microsoft.com/office/drawing/2014/main" val="1560578394"/>
                    </a:ext>
                  </a:extLst>
                </a:gridCol>
                <a:gridCol w="2323801">
                  <a:extLst>
                    <a:ext uri="{9D8B030D-6E8A-4147-A177-3AD203B41FA5}">
                      <a16:colId xmlns:a16="http://schemas.microsoft.com/office/drawing/2014/main" val="201287905"/>
                    </a:ext>
                  </a:extLst>
                </a:gridCol>
                <a:gridCol w="2313503">
                  <a:extLst>
                    <a:ext uri="{9D8B030D-6E8A-4147-A177-3AD203B41FA5}">
                      <a16:colId xmlns:a16="http://schemas.microsoft.com/office/drawing/2014/main" val="2010428348"/>
                    </a:ext>
                  </a:extLst>
                </a:gridCol>
              </a:tblGrid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Components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Quantity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Price(approximate)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74966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Arduino 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 Piece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700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030325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ESP-8266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 Piece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66992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Soil Moisture sensor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As Required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858156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Relay Module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 Piece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26545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Water Motor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 Piece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08503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Power Supply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 Piece 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93192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Dht-11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As required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447175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LEDs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As required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470848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Resistors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As required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456090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Jumper Wires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As required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335512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Water tubes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As required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224845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Breadboard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 Piece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359421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Buzzer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 Pieces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062485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Other purposes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As required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661383"/>
                  </a:ext>
                </a:extLst>
              </a:tr>
              <a:tr h="34144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4050/=</a:t>
                      </a:r>
                      <a:endParaRPr lang="en-US" sz="140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237276"/>
                  </a:ext>
                </a:extLst>
              </a:tr>
              <a:tr h="341448">
                <a:tc gridSpan="3">
                  <a:txBody>
                    <a:bodyPr/>
                    <a:lstStyle/>
                    <a:p>
                      <a:pPr algn="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*Prices may vary at availability and taken from store.roboticsbd.com</a:t>
                      </a:r>
                      <a:endParaRPr lang="en-US" sz="1050" dirty="0">
                        <a:solidFill>
                          <a:schemeClr val="tx1"/>
                        </a:solidFill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080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65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643DF-FE20-8727-9A37-0E135DDB2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C70123CE-A5CF-9F93-A7E0-521E88D12F72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 Audience</a:t>
            </a:r>
            <a:endParaRPr lang="en-US" sz="40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ED23DE4B-1FFB-460B-6211-E775A4860370}"/>
              </a:ext>
            </a:extLst>
          </p:cNvPr>
          <p:cNvSpPr/>
          <p:nvPr/>
        </p:nvSpPr>
        <p:spPr>
          <a:xfrm>
            <a:off x="332926" y="3172031"/>
            <a:ext cx="3086933" cy="146293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BFC7A907-7148-42E2-C762-4C4FBC0F9955}"/>
              </a:ext>
            </a:extLst>
          </p:cNvPr>
          <p:cNvSpPr/>
          <p:nvPr/>
        </p:nvSpPr>
        <p:spPr>
          <a:xfrm>
            <a:off x="511390" y="3413077"/>
            <a:ext cx="2388133" cy="307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Gardeners</a:t>
            </a:r>
            <a:endParaRPr lang="en-US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DA21171-CE86-AF41-9238-3FDAE2B0FA38}"/>
              </a:ext>
            </a:extLst>
          </p:cNvPr>
          <p:cNvSpPr/>
          <p:nvPr/>
        </p:nvSpPr>
        <p:spPr>
          <a:xfrm>
            <a:off x="511390" y="3903497"/>
            <a:ext cx="2692003" cy="6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Maximize crop yields and reduce water consumption.</a:t>
            </a:r>
            <a:endParaRPr lang="en-US" sz="140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9BFC3A8C-F977-8269-46D1-BCC930747E8F}"/>
              </a:ext>
            </a:extLst>
          </p:cNvPr>
          <p:cNvSpPr/>
          <p:nvPr/>
        </p:nvSpPr>
        <p:spPr>
          <a:xfrm>
            <a:off x="3940195" y="3172031"/>
            <a:ext cx="3086933" cy="146293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A58AAFF1-0A13-747F-2B99-3A86F4E47431}"/>
              </a:ext>
            </a:extLst>
          </p:cNvPr>
          <p:cNvSpPr/>
          <p:nvPr/>
        </p:nvSpPr>
        <p:spPr>
          <a:xfrm>
            <a:off x="4174629" y="3406465"/>
            <a:ext cx="2388133" cy="307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Plant </a:t>
            </a:r>
            <a:r>
              <a:rPr lang="en-US" dirty="0">
                <a:solidFill>
                  <a:srgbClr val="F8FAF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en-US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nthusiasts</a:t>
            </a:r>
            <a:endParaRPr lang="en-US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CE64731-6E60-C694-4627-D02204C72871}"/>
              </a:ext>
            </a:extLst>
          </p:cNvPr>
          <p:cNvSpPr/>
          <p:nvPr/>
        </p:nvSpPr>
        <p:spPr>
          <a:xfrm>
            <a:off x="4174629" y="3896885"/>
            <a:ext cx="2692003" cy="6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Leave for a certain time and </a:t>
            </a:r>
            <a:endParaRPr lang="en-US" sz="14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79A3D8-099E-BA39-7A91-07D4DDFFD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2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A2BA-852B-65E3-2DB2-2032CA5D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7E006972-5B76-D86F-1A3E-9C9AE5998BC7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Future Improvements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F0D3E-D118-6249-30E8-8E277C294D22}"/>
              </a:ext>
            </a:extLst>
          </p:cNvPr>
          <p:cNvSpPr txBox="1"/>
          <p:nvPr/>
        </p:nvSpPr>
        <p:spPr>
          <a:xfrm>
            <a:off x="578868" y="3429000"/>
            <a:ext cx="38671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/>
              <a:t>Mobile App Integration</a:t>
            </a:r>
            <a:r>
              <a:rPr lang="en-US" sz="1400" dirty="0"/>
              <a:t> – Develop an app to remotely monitor and control irrigation via ESP8266.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/>
              <a:t>Solar-Powered System</a:t>
            </a:r>
            <a:r>
              <a:rPr lang="en-US" sz="1400" dirty="0"/>
              <a:t> – Use solar panels to make the irrigation system more energy-efficient and eco-friendly.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/>
              <a:t>Multiple Zone Irrigation</a:t>
            </a:r>
            <a:r>
              <a:rPr lang="en-US" sz="1400" dirty="0"/>
              <a:t> – Modify the system to water different plants/zones independently, optimizing water usage.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1" dirty="0"/>
              <a:t>Water Level Monitoring</a:t>
            </a:r>
            <a:r>
              <a:rPr lang="en-US" sz="1400" dirty="0"/>
              <a:t> – Add a water level sensor in the reservoir to prevent pump damage due to dry running.</a:t>
            </a:r>
          </a:p>
          <a:p>
            <a:pPr algn="l"/>
            <a:endParaRPr lang="en-US" sz="1400" b="0" i="0" dirty="0">
              <a:solidFill>
                <a:srgbClr val="F8FAFF"/>
              </a:solidFill>
              <a:effectLst/>
              <a:latin typeface="Inter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3E6B8B8-0466-E3E1-6B1E-114619BE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3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38096-8DD5-863D-3F32-74FA74D67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4A1ABB5E-5F7F-7EC0-BC5A-4ECFD749CB61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Challenges and Problems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4BD60-2A05-923A-8E8F-51F3B932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56" r="21335"/>
          <a:stretch/>
        </p:blipFill>
        <p:spPr>
          <a:xfrm>
            <a:off x="7603435" y="0"/>
            <a:ext cx="458856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346C3A-DAD9-BC2E-52CB-061AD81C93D4}"/>
              </a:ext>
            </a:extLst>
          </p:cNvPr>
          <p:cNvSpPr txBox="1"/>
          <p:nvPr/>
        </p:nvSpPr>
        <p:spPr>
          <a:xfrm>
            <a:off x="578868" y="3429000"/>
            <a:ext cx="38671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Sensor Accuracy &amp; Calibration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Internet Connectivity (ESP8266)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Cost Considerations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Overwatering or Underwatering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Rectangular area </a:t>
            </a:r>
            <a:r>
              <a:rPr lang="en-US" sz="1400" dirty="0" err="1"/>
              <a:t>covereage</a:t>
            </a:r>
            <a:endParaRPr lang="en-US" sz="1400" b="0" i="0" dirty="0">
              <a:solidFill>
                <a:srgbClr val="F8FAFF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7555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1B25D-C435-4E85-F33F-FC3344FB5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520966C7-5A22-8766-4C72-2313BEEAF116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Prototype</a:t>
            </a:r>
            <a:endParaRPr lang="en-US" sz="40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945BAF-C8D9-C8F5-773A-9FF42B7D8C0A}"/>
              </a:ext>
            </a:extLst>
          </p:cNvPr>
          <p:cNvSpPr/>
          <p:nvPr/>
        </p:nvSpPr>
        <p:spPr>
          <a:xfrm>
            <a:off x="341832" y="3293858"/>
            <a:ext cx="4341263" cy="14917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44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96CCB-FEB2-A5D8-6EFE-154EC6135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548F8582-750E-6CA4-CEA9-9D2E1A73555D}"/>
              </a:ext>
            </a:extLst>
          </p:cNvPr>
          <p:cNvSpPr/>
          <p:nvPr/>
        </p:nvSpPr>
        <p:spPr>
          <a:xfrm>
            <a:off x="425409" y="2044337"/>
            <a:ext cx="8823365" cy="87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 Tools and </a:t>
            </a:r>
            <a:r>
              <a:rPr lang="en-US" sz="4000" dirty="0" err="1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Softwares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41519-3FD3-5746-827A-87FAC12059D3}"/>
              </a:ext>
            </a:extLst>
          </p:cNvPr>
          <p:cNvSpPr txBox="1"/>
          <p:nvPr/>
        </p:nvSpPr>
        <p:spPr>
          <a:xfrm>
            <a:off x="4615399" y="2924175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Circuit Design</a:t>
            </a:r>
          </a:p>
        </p:txBody>
      </p:sp>
      <p:pic>
        <p:nvPicPr>
          <p:cNvPr id="1030" name="Picture 6" descr="HD wallpaper: ARDUINO LOGO BLACK HD Wallpaper, Computers, Hardware, copy  space | Wallpaper Flare">
            <a:extLst>
              <a:ext uri="{FF2B5EF4-FFF2-40B4-BE49-F238E27FC236}">
                <a16:creationId xmlns:a16="http://schemas.microsoft.com/office/drawing/2014/main" id="{1070E9B5-0FD8-9C55-4108-36B87C4B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2" y="3429000"/>
            <a:ext cx="2962275" cy="181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435640-2E1C-B2C5-DE5C-56FCE0048DF6}"/>
              </a:ext>
            </a:extLst>
          </p:cNvPr>
          <p:cNvSpPr/>
          <p:nvPr/>
        </p:nvSpPr>
        <p:spPr>
          <a:xfrm>
            <a:off x="305337" y="3295650"/>
            <a:ext cx="3200400" cy="2085975"/>
          </a:xfrm>
          <a:prstGeom prst="round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DB1A33-CA9D-53D8-32DF-5279ED6C1A0E}"/>
              </a:ext>
            </a:extLst>
          </p:cNvPr>
          <p:cNvSpPr/>
          <p:nvPr/>
        </p:nvSpPr>
        <p:spPr>
          <a:xfrm>
            <a:off x="3996274" y="3295650"/>
            <a:ext cx="3200400" cy="2085975"/>
          </a:xfrm>
          <a:prstGeom prst="round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B8175-640C-E2C2-2110-4CDBFF84C558}"/>
              </a:ext>
            </a:extLst>
          </p:cNvPr>
          <p:cNvSpPr txBox="1"/>
          <p:nvPr/>
        </p:nvSpPr>
        <p:spPr>
          <a:xfrm>
            <a:off x="924462" y="2924175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Development</a:t>
            </a:r>
          </a:p>
        </p:txBody>
      </p:sp>
      <p:pic>
        <p:nvPicPr>
          <p:cNvPr id="1034" name="Picture 10" descr="Download Proteus 8.5 para Windows | Baixaki">
            <a:extLst>
              <a:ext uri="{FF2B5EF4-FFF2-40B4-BE49-F238E27FC236}">
                <a16:creationId xmlns:a16="http://schemas.microsoft.com/office/drawing/2014/main" id="{A95D601A-09D9-3B70-FDDE-C712E4DD4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47" y="3349277"/>
            <a:ext cx="2838453" cy="189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402C860-7809-254D-501F-079FA1645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824" y="0"/>
            <a:ext cx="4557175" cy="6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6D44-638C-4028-007A-CE76F4CE1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3BC9CA79-FBBE-D678-DC21-D85BBC9C0D79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References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86DB8-A8A9-D24C-C9B0-399F670B063B}"/>
              </a:ext>
            </a:extLst>
          </p:cNvPr>
          <p:cNvSpPr txBox="1"/>
          <p:nvPr/>
        </p:nvSpPr>
        <p:spPr>
          <a:xfrm>
            <a:off x="425410" y="3175000"/>
            <a:ext cx="5530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www.lexica.art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www.robotonbd.com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www.arduino.cc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www.tutorialspoint.com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www.shutterstock.com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06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ADCB5-647F-7D1D-76C9-191BD21FA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4D1FC561-75E3-FF9D-48E0-CB846D0D7C8E}"/>
              </a:ext>
            </a:extLst>
          </p:cNvPr>
          <p:cNvSpPr/>
          <p:nvPr/>
        </p:nvSpPr>
        <p:spPr>
          <a:xfrm>
            <a:off x="1654165" y="3429000"/>
            <a:ext cx="8883670" cy="116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138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Thank You 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93723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333DF72A-9F81-17A8-6086-7BA692DC7D1F}"/>
              </a:ext>
            </a:extLst>
          </p:cNvPr>
          <p:cNvSpPr/>
          <p:nvPr/>
        </p:nvSpPr>
        <p:spPr>
          <a:xfrm>
            <a:off x="661492" y="211663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Team Members</a:t>
            </a:r>
            <a:endParaRPr lang="en-US" sz="3708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4F8A51C-7B71-FD73-9AEE-118F9796765E}"/>
              </a:ext>
            </a:extLst>
          </p:cNvPr>
          <p:cNvSpPr/>
          <p:nvPr/>
        </p:nvSpPr>
        <p:spPr>
          <a:xfrm>
            <a:off x="661492" y="2915951"/>
            <a:ext cx="2657475" cy="104943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170817D-6701-D223-6186-C22CF42ACA59}"/>
              </a:ext>
            </a:extLst>
          </p:cNvPr>
          <p:cNvSpPr/>
          <p:nvPr/>
        </p:nvSpPr>
        <p:spPr>
          <a:xfrm>
            <a:off x="3607345" y="2904282"/>
            <a:ext cx="2657475" cy="1049436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0CB42FA-13C4-5C9B-F117-EC9BD5118375}"/>
              </a:ext>
            </a:extLst>
          </p:cNvPr>
          <p:cNvSpPr/>
          <p:nvPr/>
        </p:nvSpPr>
        <p:spPr>
          <a:xfrm>
            <a:off x="661490" y="4140536"/>
            <a:ext cx="2657475" cy="1049436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B7B8B8A-71FB-1AD6-8365-6A677A5DC11F}"/>
              </a:ext>
            </a:extLst>
          </p:cNvPr>
          <p:cNvSpPr/>
          <p:nvPr/>
        </p:nvSpPr>
        <p:spPr>
          <a:xfrm>
            <a:off x="3607344" y="4173017"/>
            <a:ext cx="2657475" cy="1049436"/>
          </a:xfrm>
          <a:prstGeom prst="round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04260A-F01D-E97A-2847-950480867838}"/>
              </a:ext>
            </a:extLst>
          </p:cNvPr>
          <p:cNvSpPr txBox="1"/>
          <p:nvPr/>
        </p:nvSpPr>
        <p:spPr>
          <a:xfrm>
            <a:off x="1058912" y="3117503"/>
            <a:ext cx="186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MD. </a:t>
            </a:r>
            <a:r>
              <a:rPr lang="en-US" dirty="0" err="1"/>
              <a:t>Fazlay</a:t>
            </a:r>
            <a:r>
              <a:rPr lang="en-US" dirty="0"/>
              <a:t> Rabbi</a:t>
            </a:r>
            <a:br>
              <a:rPr lang="en-US" dirty="0"/>
            </a:br>
            <a:r>
              <a:rPr lang="en-US" dirty="0"/>
              <a:t>ID: 20220104138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38A481-9ADA-252A-4739-76B93BAAD461}"/>
              </a:ext>
            </a:extLst>
          </p:cNvPr>
          <p:cNvSpPr txBox="1"/>
          <p:nvPr/>
        </p:nvSpPr>
        <p:spPr>
          <a:xfrm>
            <a:off x="4004764" y="3117503"/>
            <a:ext cx="186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Rezwan Ahmed</a:t>
            </a:r>
            <a:br>
              <a:rPr lang="en-US" dirty="0"/>
            </a:br>
            <a:r>
              <a:rPr lang="en-US" dirty="0"/>
              <a:t>ID: 20220104129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AE2038-6811-7109-A5CC-154CFBD3E8BB}"/>
              </a:ext>
            </a:extLst>
          </p:cNvPr>
          <p:cNvSpPr txBox="1"/>
          <p:nvPr/>
        </p:nvSpPr>
        <p:spPr>
          <a:xfrm>
            <a:off x="1065807" y="4352269"/>
            <a:ext cx="186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Redwan </a:t>
            </a:r>
            <a:r>
              <a:rPr lang="en-US" dirty="0" err="1"/>
              <a:t>Hossen</a:t>
            </a:r>
            <a:br>
              <a:rPr lang="en-US" dirty="0"/>
            </a:br>
            <a:r>
              <a:rPr lang="en-US" dirty="0"/>
              <a:t>ID: 20220104147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C43C9F-94EA-D4C9-42EE-1D0D56597525}"/>
              </a:ext>
            </a:extLst>
          </p:cNvPr>
          <p:cNvSpPr txBox="1"/>
          <p:nvPr/>
        </p:nvSpPr>
        <p:spPr>
          <a:xfrm>
            <a:off x="4004763" y="4352268"/>
            <a:ext cx="186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Jakaria</a:t>
            </a:r>
            <a:r>
              <a:rPr lang="en-US" dirty="0"/>
              <a:t> Mahmud</a:t>
            </a:r>
            <a:br>
              <a:rPr lang="en-US" dirty="0"/>
            </a:br>
            <a:r>
              <a:rPr lang="en-US" dirty="0"/>
              <a:t>ID: 20220104141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64C309F-F65E-6014-F862-F1C5681E0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1668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5EC2D362-359B-1D4D-4518-2EFFB50A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574" y="1"/>
            <a:ext cx="4543425" cy="6815138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E619C63B-D8F5-FC66-6B9C-082CD3F8F763}"/>
              </a:ext>
            </a:extLst>
          </p:cNvPr>
          <p:cNvSpPr/>
          <p:nvPr/>
        </p:nvSpPr>
        <p:spPr>
          <a:xfrm>
            <a:off x="342396" y="1127601"/>
            <a:ext cx="7579501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 Irrigation and Monitoring System</a:t>
            </a:r>
            <a:endParaRPr lang="en-US" sz="4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8C45C-4A86-B896-72ED-5FD32E71011A}"/>
              </a:ext>
            </a:extLst>
          </p:cNvPr>
          <p:cNvSpPr txBox="1"/>
          <p:nvPr/>
        </p:nvSpPr>
        <p:spPr>
          <a:xfrm>
            <a:off x="452846" y="3021874"/>
            <a:ext cx="54951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Often, we forget to water our precious plants, yet they are a valuable treasure that adds beauty to our surroundings and supports </a:t>
            </a:r>
            <a:r>
              <a:rPr lang="en-US" sz="1400" dirty="0" err="1"/>
              <a:t>life.However</a:t>
            </a:r>
            <a:r>
              <a:rPr lang="en-US" sz="1400" dirty="0"/>
              <a:t>, due to busy schedules or lack of awareness, plants often suffer from neglect.</a:t>
            </a:r>
          </a:p>
          <a:p>
            <a:r>
              <a:rPr lang="en-US" sz="1400" dirty="0"/>
              <a:t>To address this, we propose a </a:t>
            </a:r>
            <a:r>
              <a:rPr lang="en-US" sz="1400" b="1" dirty="0"/>
              <a:t>Smart Irrigation System using Arduino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0704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61492" y="211663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Objectives</a:t>
            </a:r>
            <a:endParaRPr lang="en-US" sz="3708" dirty="0"/>
          </a:p>
        </p:txBody>
      </p:sp>
      <p:sp>
        <p:nvSpPr>
          <p:cNvPr id="5" name="Text 1"/>
          <p:cNvSpPr/>
          <p:nvPr/>
        </p:nvSpPr>
        <p:spPr>
          <a:xfrm>
            <a:off x="661492" y="31797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Automatic Irrigation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61492" y="3664049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60" dirty="0">
                <a:solidFill>
                  <a:srgbClr val="F8FA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</a:t>
            </a:r>
            <a:r>
              <a:rPr lang="en-US" sz="1460" b="0" i="0" dirty="0">
                <a:solidFill>
                  <a:srgbClr val="F8FAFF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utomates water delivery based on</a:t>
            </a:r>
          </a:p>
          <a:p>
            <a:pPr>
              <a:lnSpc>
                <a:spcPts val="2375"/>
              </a:lnSpc>
            </a:pPr>
            <a:r>
              <a:rPr lang="en-US" sz="1460" b="0" i="0" dirty="0">
                <a:solidFill>
                  <a:srgbClr val="F8FAFF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real-time soil moisture data</a:t>
            </a:r>
            <a:endParaRPr lang="en-US" sz="146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444107" y="31797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Plant Health Monitor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4444107" y="3664049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Able to see real time soil moisture and temperature around environment</a:t>
            </a:r>
            <a:endParaRPr lang="en-US" sz="1458" dirty="0"/>
          </a:p>
        </p:txBody>
      </p:sp>
      <p:sp>
        <p:nvSpPr>
          <p:cNvPr id="9" name="Text 5"/>
          <p:cNvSpPr/>
          <p:nvPr/>
        </p:nvSpPr>
        <p:spPr>
          <a:xfrm>
            <a:off x="8226723" y="317976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Cost-Effectiveness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8226722" y="3664049"/>
            <a:ext cx="331509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60" dirty="0">
                <a:solidFill>
                  <a:srgbClr val="F8FA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</a:t>
            </a:r>
            <a:r>
              <a:rPr lang="en-US" sz="1460" b="0" i="0" dirty="0">
                <a:solidFill>
                  <a:srgbClr val="F8FAFF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 affordable and scalable system for farmers and gardeners .</a:t>
            </a:r>
            <a:endParaRPr lang="en-US" sz="146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45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2F4719C-71B8-1384-1950-7A64B705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37" y="25105"/>
            <a:ext cx="4555263" cy="683289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B7661C0F-C03E-B0AA-F119-543259C9F7B0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Motivation</a:t>
            </a:r>
            <a:endParaRPr lang="en-US" sz="40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D549F972-225D-ACF1-1BB9-BA82ED97AB2F}"/>
              </a:ext>
            </a:extLst>
          </p:cNvPr>
          <p:cNvSpPr/>
          <p:nvPr/>
        </p:nvSpPr>
        <p:spPr>
          <a:xfrm>
            <a:off x="425410" y="3348429"/>
            <a:ext cx="396835" cy="396835"/>
          </a:xfrm>
          <a:prstGeom prst="roundRect">
            <a:avLst>
              <a:gd name="adj" fmla="val 24007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E24E88D6-DFCC-4D63-329A-ADDC74EF38BA}"/>
              </a:ext>
            </a:extLst>
          </p:cNvPr>
          <p:cNvSpPr/>
          <p:nvPr/>
        </p:nvSpPr>
        <p:spPr>
          <a:xfrm>
            <a:off x="1049059" y="3348429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Poppins Light" pitchFamily="34" charset="0"/>
                <a:cs typeface="Poppins Light" pitchFamily="34" charset="-120"/>
              </a:rPr>
              <a:t>Plant </a:t>
            </a:r>
            <a:r>
              <a:rPr lang="en-US" dirty="0">
                <a:solidFill>
                  <a:srgbClr val="F8FAF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</a:t>
            </a:r>
            <a:r>
              <a:rPr lang="en-US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nthusiasts 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1EA3C7C-DC81-3CC0-5316-1184B1633063}"/>
              </a:ext>
            </a:extLst>
          </p:cNvPr>
          <p:cNvSpPr/>
          <p:nvPr/>
        </p:nvSpPr>
        <p:spPr>
          <a:xfrm>
            <a:off x="1049059" y="4193177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>
                <a:solidFill>
                  <a:srgbClr val="F8FA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truggle to maintain proper watering schedules due to busy lifestyles or travel.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40B87F5F-3C6C-D501-05C5-60E0FC48A7F9}"/>
              </a:ext>
            </a:extLst>
          </p:cNvPr>
          <p:cNvSpPr/>
          <p:nvPr/>
        </p:nvSpPr>
        <p:spPr>
          <a:xfrm>
            <a:off x="4317087" y="3348429"/>
            <a:ext cx="396835" cy="396835"/>
          </a:xfrm>
          <a:prstGeom prst="roundRect">
            <a:avLst>
              <a:gd name="adj" fmla="val 24007"/>
            </a:avLst>
          </a:prstGeom>
          <a:solidFill>
            <a:schemeClr val="bg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1A275F6-155D-36B2-21EF-2C6941F94CF2}"/>
              </a:ext>
            </a:extLst>
          </p:cNvPr>
          <p:cNvSpPr/>
          <p:nvPr/>
        </p:nvSpPr>
        <p:spPr>
          <a:xfrm>
            <a:off x="4940736" y="3348429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 Fight Drought</a:t>
            </a:r>
            <a:endParaRPr lang="en-US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1C80D1B0-7F06-7077-7096-F142282542CF}"/>
              </a:ext>
            </a:extLst>
          </p:cNvPr>
          <p:cNvSpPr/>
          <p:nvPr/>
        </p:nvSpPr>
        <p:spPr>
          <a:xfrm>
            <a:off x="4940736" y="4193177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 efficient and environmentally responsible agricultural practices.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53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1A23D-C72D-4128-B3E1-E39B059B4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82E0928-552D-A2B4-9753-2EE636CE9E09}"/>
              </a:ext>
            </a:extLst>
          </p:cNvPr>
          <p:cNvSpPr/>
          <p:nvPr/>
        </p:nvSpPr>
        <p:spPr>
          <a:xfrm>
            <a:off x="661492" y="211663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Required Components</a:t>
            </a:r>
            <a:endParaRPr lang="en-US" sz="3708" dirty="0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F9C66C88-CCDC-4CB6-D815-FC2DD2774900}"/>
              </a:ext>
            </a:extLst>
          </p:cNvPr>
          <p:cNvSpPr/>
          <p:nvPr/>
        </p:nvSpPr>
        <p:spPr>
          <a:xfrm>
            <a:off x="483658" y="3052530"/>
            <a:ext cx="1435067" cy="27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dirty="0">
                <a:solidFill>
                  <a:srgbClr val="C9C9C0"/>
                </a:solidFill>
                <a:latin typeface="Poppins Light" panose="00000400000000000000" pitchFamily="2" charset="0"/>
                <a:ea typeface="Tomorrow Semi Bold" pitchFamily="34" charset="-122"/>
                <a:cs typeface="Poppins Light" panose="00000400000000000000" pitchFamily="2" charset="0"/>
              </a:rPr>
              <a:t>Arduino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8A4D4435-ECBB-0FD4-27BB-B7465D2B15C4}"/>
              </a:ext>
            </a:extLst>
          </p:cNvPr>
          <p:cNvSpPr/>
          <p:nvPr/>
        </p:nvSpPr>
        <p:spPr>
          <a:xfrm>
            <a:off x="486068" y="3521966"/>
            <a:ext cx="1515875" cy="613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The brain of the system, processing sensor data and controlling 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26DA9E-7020-0764-3F26-31109397AF4E}"/>
              </a:ext>
            </a:extLst>
          </p:cNvPr>
          <p:cNvSpPr/>
          <p:nvPr/>
        </p:nvSpPr>
        <p:spPr>
          <a:xfrm>
            <a:off x="182668" y="2877747"/>
            <a:ext cx="2097909" cy="154305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2E93BDC1-AF5F-9AFF-5C7E-968602AA3D1E}"/>
              </a:ext>
            </a:extLst>
          </p:cNvPr>
          <p:cNvSpPr/>
          <p:nvPr/>
        </p:nvSpPr>
        <p:spPr>
          <a:xfrm>
            <a:off x="2935639" y="3052383"/>
            <a:ext cx="1435067" cy="27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dirty="0">
                <a:solidFill>
                  <a:srgbClr val="C9C9C0"/>
                </a:solidFill>
                <a:latin typeface="Poppins Light" panose="00000400000000000000" pitchFamily="2" charset="0"/>
                <a:ea typeface="Tomorrow Semi Bold" pitchFamily="34" charset="-122"/>
                <a:cs typeface="Poppins Light" panose="00000400000000000000" pitchFamily="2" charset="0"/>
              </a:rPr>
              <a:t>Soil Moisture </a:t>
            </a:r>
          </a:p>
          <a:p>
            <a:pPr marL="0" indent="0">
              <a:buNone/>
            </a:pPr>
            <a:r>
              <a:rPr lang="en-US" dirty="0">
                <a:solidFill>
                  <a:srgbClr val="C9C9C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Sensor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A2AE69D4-6E4B-0212-1C2B-3ACF595C2386}"/>
              </a:ext>
            </a:extLst>
          </p:cNvPr>
          <p:cNvSpPr/>
          <p:nvPr/>
        </p:nvSpPr>
        <p:spPr>
          <a:xfrm>
            <a:off x="2935639" y="3709609"/>
            <a:ext cx="1360800" cy="62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Determines soil moisture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740312-96DB-6E12-1E3A-835A90465069}"/>
              </a:ext>
            </a:extLst>
          </p:cNvPr>
          <p:cNvSpPr/>
          <p:nvPr/>
        </p:nvSpPr>
        <p:spPr>
          <a:xfrm>
            <a:off x="2634649" y="2877600"/>
            <a:ext cx="2097909" cy="154305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2835AAD-8D15-F0D5-0D8D-6BC0C58D9EF4}"/>
              </a:ext>
            </a:extLst>
          </p:cNvPr>
          <p:cNvSpPr/>
          <p:nvPr/>
        </p:nvSpPr>
        <p:spPr>
          <a:xfrm>
            <a:off x="5305516" y="3071580"/>
            <a:ext cx="1435067" cy="27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dirty="0">
                <a:solidFill>
                  <a:srgbClr val="C9C9C0"/>
                </a:solidFill>
                <a:latin typeface="Poppins Light" panose="00000400000000000000" pitchFamily="2" charset="0"/>
                <a:ea typeface="Tomorrow Semi Bold" pitchFamily="34" charset="-122"/>
                <a:cs typeface="Poppins Light" panose="00000400000000000000" pitchFamily="2" charset="0"/>
              </a:rPr>
              <a:t>ESP-8266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19C01939-AC04-D0B5-E3F4-9557FCE8C5FE}"/>
              </a:ext>
            </a:extLst>
          </p:cNvPr>
          <p:cNvSpPr/>
          <p:nvPr/>
        </p:nvSpPr>
        <p:spPr>
          <a:xfrm>
            <a:off x="5307927" y="3541017"/>
            <a:ext cx="1330446" cy="527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For IoT integration and </a:t>
            </a:r>
            <a:r>
              <a:rPr lang="en-US" sz="1050" dirty="0" err="1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wifi</a:t>
            </a: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 compatibilities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122B14-EC4F-90D5-55BA-2D459C5A4A2A}"/>
              </a:ext>
            </a:extLst>
          </p:cNvPr>
          <p:cNvSpPr/>
          <p:nvPr/>
        </p:nvSpPr>
        <p:spPr>
          <a:xfrm>
            <a:off x="5086630" y="2877600"/>
            <a:ext cx="2097909" cy="154305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6DAFCE73-14B6-75A7-8291-6C2AE1963B36}"/>
              </a:ext>
            </a:extLst>
          </p:cNvPr>
          <p:cNvSpPr/>
          <p:nvPr/>
        </p:nvSpPr>
        <p:spPr>
          <a:xfrm>
            <a:off x="7854083" y="3052383"/>
            <a:ext cx="1435067" cy="27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dirty="0">
                <a:solidFill>
                  <a:srgbClr val="C9C9C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Water Motor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1A6DAEA3-7E22-9636-15FD-B1F999F410AD}"/>
              </a:ext>
            </a:extLst>
          </p:cNvPr>
          <p:cNvSpPr/>
          <p:nvPr/>
        </p:nvSpPr>
        <p:spPr>
          <a:xfrm>
            <a:off x="7856493" y="3521820"/>
            <a:ext cx="1432657" cy="59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dirty="0" err="1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Relases</a:t>
            </a: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 the Water to the garden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4B1FA8-BB27-6F9A-D35E-27B517BC7CBB}"/>
              </a:ext>
            </a:extLst>
          </p:cNvPr>
          <p:cNvSpPr/>
          <p:nvPr/>
        </p:nvSpPr>
        <p:spPr>
          <a:xfrm>
            <a:off x="7553093" y="2877600"/>
            <a:ext cx="2097909" cy="154305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300852F4-E861-5EA0-3ACA-07C968C11952}"/>
              </a:ext>
            </a:extLst>
          </p:cNvPr>
          <p:cNvSpPr/>
          <p:nvPr/>
        </p:nvSpPr>
        <p:spPr>
          <a:xfrm>
            <a:off x="10252982" y="3052383"/>
            <a:ext cx="1435067" cy="27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dirty="0" err="1">
                <a:solidFill>
                  <a:srgbClr val="C9C9C0"/>
                </a:solidFill>
                <a:latin typeface="Poppins Light" panose="00000400000000000000" pitchFamily="2" charset="0"/>
                <a:ea typeface="Tomorrow Semi Bold" pitchFamily="34" charset="-122"/>
                <a:cs typeface="Poppins Light" panose="00000400000000000000" pitchFamily="2" charset="0"/>
              </a:rPr>
              <a:t>PowerSupply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9B295823-6347-57D3-23FA-CC8CF3F66BF9}"/>
              </a:ext>
            </a:extLst>
          </p:cNvPr>
          <p:cNvSpPr/>
          <p:nvPr/>
        </p:nvSpPr>
        <p:spPr>
          <a:xfrm>
            <a:off x="10255392" y="3521819"/>
            <a:ext cx="1515875" cy="613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dirty="0" err="1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Suplies</a:t>
            </a: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 power to the microcontroller and water motor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358B9C-F36C-D2DE-9AB4-B3F37270DFF4}"/>
              </a:ext>
            </a:extLst>
          </p:cNvPr>
          <p:cNvSpPr/>
          <p:nvPr/>
        </p:nvSpPr>
        <p:spPr>
          <a:xfrm>
            <a:off x="9951992" y="2877600"/>
            <a:ext cx="2097909" cy="154305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ACB3DED2-530F-4F6D-49ED-D758E1012A8E}"/>
              </a:ext>
            </a:extLst>
          </p:cNvPr>
          <p:cNvSpPr/>
          <p:nvPr/>
        </p:nvSpPr>
        <p:spPr>
          <a:xfrm>
            <a:off x="1765257" y="4765750"/>
            <a:ext cx="1435067" cy="27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dirty="0">
                <a:solidFill>
                  <a:srgbClr val="C9C9C0"/>
                </a:solidFill>
                <a:latin typeface="Poppins Light" panose="00000400000000000000" pitchFamily="2" charset="0"/>
                <a:ea typeface="Tomorrow Semi Bold" pitchFamily="34" charset="-122"/>
                <a:cs typeface="Poppins Light" panose="00000400000000000000" pitchFamily="2" charset="0"/>
              </a:rPr>
              <a:t>Relay Module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BCAFE83C-B628-6461-F63E-5BB4C521BE48}"/>
              </a:ext>
            </a:extLst>
          </p:cNvPr>
          <p:cNvSpPr/>
          <p:nvPr/>
        </p:nvSpPr>
        <p:spPr>
          <a:xfrm>
            <a:off x="1765257" y="5422976"/>
            <a:ext cx="1360800" cy="622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Works as a switch 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17573B7-1A06-E827-F7D5-A3F4EA15258C}"/>
              </a:ext>
            </a:extLst>
          </p:cNvPr>
          <p:cNvSpPr/>
          <p:nvPr/>
        </p:nvSpPr>
        <p:spPr>
          <a:xfrm>
            <a:off x="1464267" y="4590967"/>
            <a:ext cx="2097909" cy="154305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CD909407-F14A-9841-E947-0C2C1D8BDD98}"/>
              </a:ext>
            </a:extLst>
          </p:cNvPr>
          <p:cNvSpPr/>
          <p:nvPr/>
        </p:nvSpPr>
        <p:spPr>
          <a:xfrm>
            <a:off x="4101103" y="4765750"/>
            <a:ext cx="1435067" cy="27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dirty="0" err="1">
                <a:solidFill>
                  <a:srgbClr val="C9C9C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Dht</a:t>
            </a:r>
            <a:r>
              <a:rPr lang="en-US" dirty="0">
                <a:solidFill>
                  <a:srgbClr val="C9C9C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11</a:t>
            </a:r>
            <a:endParaRPr lang="en-US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8B9BA333-9F13-122F-FB34-7C8A55E2E271}"/>
              </a:ext>
            </a:extLst>
          </p:cNvPr>
          <p:cNvSpPr/>
          <p:nvPr/>
        </p:nvSpPr>
        <p:spPr>
          <a:xfrm>
            <a:off x="4103514" y="5235187"/>
            <a:ext cx="1330446" cy="527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Measures Humidity and environment temperature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9C04976-44A8-3C8E-DEA4-0E9AF87C12DE}"/>
              </a:ext>
            </a:extLst>
          </p:cNvPr>
          <p:cNvSpPr/>
          <p:nvPr/>
        </p:nvSpPr>
        <p:spPr>
          <a:xfrm>
            <a:off x="3863166" y="4590967"/>
            <a:ext cx="2097909" cy="154305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76DB2037-A2AF-D67E-26B0-A7B596318952}"/>
              </a:ext>
            </a:extLst>
          </p:cNvPr>
          <p:cNvSpPr/>
          <p:nvPr/>
        </p:nvSpPr>
        <p:spPr>
          <a:xfrm>
            <a:off x="6563055" y="4765750"/>
            <a:ext cx="1435067" cy="27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Buzzer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DDECA2E2-0880-F097-2F9C-DD2750330604}"/>
              </a:ext>
            </a:extLst>
          </p:cNvPr>
          <p:cNvSpPr/>
          <p:nvPr/>
        </p:nvSpPr>
        <p:spPr>
          <a:xfrm>
            <a:off x="6565465" y="5235187"/>
            <a:ext cx="1432657" cy="59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For sound 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402E943-8F54-8478-05AA-7DD65AE4CC7E}"/>
              </a:ext>
            </a:extLst>
          </p:cNvPr>
          <p:cNvSpPr/>
          <p:nvPr/>
        </p:nvSpPr>
        <p:spPr>
          <a:xfrm>
            <a:off x="6262065" y="4590967"/>
            <a:ext cx="2097909" cy="154305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567A0A93-999D-5DF1-232B-16734E1DF48D}"/>
              </a:ext>
            </a:extLst>
          </p:cNvPr>
          <p:cNvSpPr/>
          <p:nvPr/>
        </p:nvSpPr>
        <p:spPr>
          <a:xfrm>
            <a:off x="8930814" y="4759475"/>
            <a:ext cx="1435067" cy="27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dirty="0">
                <a:latin typeface="Poppins Light" panose="00000400000000000000" pitchFamily="2" charset="0"/>
                <a:cs typeface="Poppins Light" panose="00000400000000000000" pitchFamily="2" charset="0"/>
              </a:rPr>
              <a:t>Breadboard</a:t>
            </a:r>
          </a:p>
        </p:txBody>
      </p:sp>
      <p:sp>
        <p:nvSpPr>
          <p:cNvPr id="37" name="Text 3">
            <a:extLst>
              <a:ext uri="{FF2B5EF4-FFF2-40B4-BE49-F238E27FC236}">
                <a16:creationId xmlns:a16="http://schemas.microsoft.com/office/drawing/2014/main" id="{9A8B36DD-9474-A481-33CD-31997442F768}"/>
              </a:ext>
            </a:extLst>
          </p:cNvPr>
          <p:cNvSpPr/>
          <p:nvPr/>
        </p:nvSpPr>
        <p:spPr>
          <a:xfrm>
            <a:off x="8933224" y="5228912"/>
            <a:ext cx="1432657" cy="59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50" dirty="0">
                <a:solidFill>
                  <a:srgbClr val="C9C9C0"/>
                </a:solidFill>
                <a:latin typeface="Poppins Light" panose="00000400000000000000" pitchFamily="2" charset="0"/>
                <a:ea typeface="Tomorrow" pitchFamily="34" charset="-122"/>
                <a:cs typeface="Poppins Light" panose="00000400000000000000" pitchFamily="2" charset="0"/>
              </a:rPr>
              <a:t>For connection purposes</a:t>
            </a:r>
            <a:endParaRPr lang="en-US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4D59B86-4F4F-ED44-FBC4-16D1708CDC9A}"/>
              </a:ext>
            </a:extLst>
          </p:cNvPr>
          <p:cNvSpPr/>
          <p:nvPr/>
        </p:nvSpPr>
        <p:spPr>
          <a:xfrm>
            <a:off x="8629824" y="4584692"/>
            <a:ext cx="2097909" cy="1543050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9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8B155-B440-0084-05DD-B7723B3B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963F1DD-FC6D-A150-74C7-188997DB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37" y="25105"/>
            <a:ext cx="4555263" cy="6832895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401E431D-5010-AAAD-CB4E-4CA60C905D47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Arduino Microcontroller</a:t>
            </a:r>
            <a:endParaRPr lang="en-US" sz="4000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33EDFDD8-9BFD-75E3-B6C2-27CA3A64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4369E-8C4D-6C65-CEAA-6ACDF4706E67}"/>
              </a:ext>
            </a:extLst>
          </p:cNvPr>
          <p:cNvSpPr txBox="1"/>
          <p:nvPr/>
        </p:nvSpPr>
        <p:spPr>
          <a:xfrm>
            <a:off x="578868" y="3429000"/>
            <a:ext cx="386719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The brain of the system.</a:t>
            </a:r>
          </a:p>
          <a:p>
            <a:pPr marL="285750" indent="-285750" algn="l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Processes data from sensors and controls actuators </a:t>
            </a:r>
          </a:p>
          <a:p>
            <a:pPr marL="285750" indent="-285750" algn="l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F8FAFF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 </a:t>
            </a:r>
            <a:r>
              <a:rPr lang="en-US" sz="1400" b="0" i="0" dirty="0">
                <a:solidFill>
                  <a:srgbClr val="F8FAFF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low-cost, programmable platform for automation.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B0AA2-29EF-9390-02B7-644081EC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26A1614A-6FCD-14FA-6B2A-2FD7B9B6810E}"/>
              </a:ext>
            </a:extLst>
          </p:cNvPr>
          <p:cNvSpPr/>
          <p:nvPr/>
        </p:nvSpPr>
        <p:spPr>
          <a:xfrm>
            <a:off x="425410" y="2044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cs typeface="Poppins Light" pitchFamily="34" charset="-120"/>
              </a:rPr>
              <a:t>Soil Moisture Sensor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3FD43-67A6-7A89-29F0-C8A77FEDCABD}"/>
              </a:ext>
            </a:extLst>
          </p:cNvPr>
          <p:cNvSpPr txBox="1"/>
          <p:nvPr/>
        </p:nvSpPr>
        <p:spPr>
          <a:xfrm>
            <a:off x="578868" y="3429000"/>
            <a:ext cx="3867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Checks the moisture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Sends data to the microcontroller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Crutual</a:t>
            </a:r>
            <a:r>
              <a:rPr lang="en-US" dirty="0"/>
              <a:t> component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Ensures whenever the soil is dry water supply is 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5DA79-304E-B3D2-04B0-34E2E4D30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96" y="687977"/>
            <a:ext cx="4667794" cy="46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65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512</TotalTime>
  <Words>840</Words>
  <Application>Microsoft Office PowerPoint</Application>
  <PresentationFormat>Widescreen</PresentationFormat>
  <Paragraphs>178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Inter</vt:lpstr>
      <vt:lpstr>Poppins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Eka Caesium</dc:creator>
  <cp:lastModifiedBy>Eka Caesium</cp:lastModifiedBy>
  <cp:revision>6</cp:revision>
  <dcterms:created xsi:type="dcterms:W3CDTF">2025-02-01T07:05:41Z</dcterms:created>
  <dcterms:modified xsi:type="dcterms:W3CDTF">2025-02-13T17:12:49Z</dcterms:modified>
</cp:coreProperties>
</file>